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Lst>
  <p:sldSz cy="5143500" cx="9144000"/>
  <p:notesSz cx="6858000" cy="9144000"/>
  <p:embeddedFontLst>
    <p:embeddedFont>
      <p:font typeface="Roboto"/>
      <p:regular r:id="rId36"/>
      <p:bold r:id="rId37"/>
      <p:italic r:id="rId38"/>
      <p:boldItalic r:id="rId39"/>
    </p:embeddedFont>
    <p:embeddedFont>
      <p:font typeface="Montserrat"/>
      <p:regular r:id="rId40"/>
      <p:bold r:id="rId41"/>
      <p:italic r:id="rId42"/>
      <p:boldItalic r:id="rId43"/>
    </p:embeddedFont>
    <p:embeddedFont>
      <p:font typeface="La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Montserrat-regular.fntdata"/><Relationship Id="rId20" Type="http://schemas.openxmlformats.org/officeDocument/2006/relationships/slide" Target="slides/slide16.xml"/><Relationship Id="rId42" Type="http://schemas.openxmlformats.org/officeDocument/2006/relationships/font" Target="fonts/Montserrat-italic.fntdata"/><Relationship Id="rId41" Type="http://schemas.openxmlformats.org/officeDocument/2006/relationships/font" Target="fonts/Montserrat-bold.fntdata"/><Relationship Id="rId22" Type="http://schemas.openxmlformats.org/officeDocument/2006/relationships/slide" Target="slides/slide18.xml"/><Relationship Id="rId44" Type="http://schemas.openxmlformats.org/officeDocument/2006/relationships/font" Target="fonts/Lato-regular.fntdata"/><Relationship Id="rId21" Type="http://schemas.openxmlformats.org/officeDocument/2006/relationships/slide" Target="slides/slide17.xml"/><Relationship Id="rId43" Type="http://schemas.openxmlformats.org/officeDocument/2006/relationships/font" Target="fonts/Montserrat-boldItalic.fntdata"/><Relationship Id="rId24" Type="http://schemas.openxmlformats.org/officeDocument/2006/relationships/slide" Target="slides/slide20.xml"/><Relationship Id="rId46" Type="http://schemas.openxmlformats.org/officeDocument/2006/relationships/font" Target="fonts/Lato-italic.fntdata"/><Relationship Id="rId23" Type="http://schemas.openxmlformats.org/officeDocument/2006/relationships/slide" Target="slides/slide19.xml"/><Relationship Id="rId45"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47" Type="http://schemas.openxmlformats.org/officeDocument/2006/relationships/font" Target="fonts/Lato-boldItalic.fntdata"/><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Roboto-bold.fntdata"/><Relationship Id="rId14" Type="http://schemas.openxmlformats.org/officeDocument/2006/relationships/slide" Target="slides/slide10.xml"/><Relationship Id="rId36" Type="http://schemas.openxmlformats.org/officeDocument/2006/relationships/font" Target="fonts/Roboto-regular.fntdata"/><Relationship Id="rId17" Type="http://schemas.openxmlformats.org/officeDocument/2006/relationships/slide" Target="slides/slide13.xml"/><Relationship Id="rId39" Type="http://schemas.openxmlformats.org/officeDocument/2006/relationships/font" Target="fonts/Roboto-boldItalic.fntdata"/><Relationship Id="rId16" Type="http://schemas.openxmlformats.org/officeDocument/2006/relationships/slide" Target="slides/slide12.xml"/><Relationship Id="rId38" Type="http://schemas.openxmlformats.org/officeDocument/2006/relationships/font" Target="fonts/Roboto-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gif>
</file>

<file path=ppt/media/image11.png>
</file>

<file path=ppt/media/image12.gif>
</file>

<file path=ppt/media/image13.gif>
</file>

<file path=ppt/media/image14.gif>
</file>

<file path=ppt/media/image15.gif>
</file>

<file path=ppt/media/image16.png>
</file>

<file path=ppt/media/image17.png>
</file>

<file path=ppt/media/image18.png>
</file>

<file path=ppt/media/image2.jpg>
</file>

<file path=ppt/media/image3.png>
</file>

<file path=ppt/media/image4.jpg>
</file>

<file path=ppt/media/image5.jpg>
</file>

<file path=ppt/media/image6.png>
</file>

<file path=ppt/media/image7.jp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425896eb3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25896eb3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418936dd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418936dd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425896ec9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425896ec9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425896ec9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425896ec9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425896ec90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425896ec9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425896ec90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425896ec90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4260c9307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4260c9307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425896ec9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425896ec9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425896ec9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425896ec9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425896ec90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25896ec90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36a514cc1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6a514cc1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425ab16e7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425ab16e7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41e221e27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41e221e27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425ab16e7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425ab16e7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425ab16e7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425ab16e7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425ab16e7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425ab16e7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425ab16e7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425ab16e7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740eda3a3bf94f88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740eda3a3bf94f88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425ab16e7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425ab16e7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418936dd2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418936dd2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425ab16e7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425ab16e7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740eda3a3bf94f88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740eda3a3bf94f88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425ab16e7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425ab16e7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36a514cc1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6a514cc1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418936dd2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418936dd2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4750b60f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4750b60f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425ab16e7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425ab16e7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740eda3a3bf94f88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40eda3a3bf94f88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25ab16e73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25ab16e7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425896eb3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425896eb3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s://www.youtube.com/user/DevTipsForDesigners" TargetMode="External"/><Relationship Id="rId4" Type="http://schemas.openxmlformats.org/officeDocument/2006/relationships/hyperlink" Target="https://www.youtube.com/watch?v=NzzGt7EmXVw" TargetMode="External"/><Relationship Id="rId10" Type="http://schemas.openxmlformats.org/officeDocument/2006/relationships/image" Target="../media/image11.png"/><Relationship Id="rId9" Type="http://schemas.openxmlformats.org/officeDocument/2006/relationships/hyperlink" Target="https://www.youtube.com/watch?v=gb8SzwkM6Lo" TargetMode="External"/><Relationship Id="rId5" Type="http://schemas.openxmlformats.org/officeDocument/2006/relationships/hyperlink" Target="https://www.youtube.com/watch?v=2R8_Yt8UjBo" TargetMode="External"/><Relationship Id="rId6" Type="http://schemas.openxmlformats.org/officeDocument/2006/relationships/hyperlink" Target="https://www.youtube.com/watch?v=vpqm2fPEzbI" TargetMode="External"/><Relationship Id="rId7" Type="http://schemas.openxmlformats.org/officeDocument/2006/relationships/hyperlink" Target="https://www.youtube.com/watch?v=1SLB-vCqR0g" TargetMode="External"/><Relationship Id="rId8" Type="http://schemas.openxmlformats.org/officeDocument/2006/relationships/hyperlink" Target="https://www.youtube.com/watch?v=u-3aQpZD3_Q"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youtube.com/watch?v=NzzGt7EmXVw" TargetMode="External"/><Relationship Id="rId4" Type="http://schemas.openxmlformats.org/officeDocument/2006/relationships/hyperlink" Target="http://www.youtube.com/watch?v=NzzGt7EmXVw" TargetMode="External"/><Relationship Id="rId5"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www.youtube.com/watch?v=2R8_Yt8UjBo" TargetMode="External"/><Relationship Id="rId4" Type="http://schemas.openxmlformats.org/officeDocument/2006/relationships/image" Target="../media/image4.jpg"/><Relationship Id="rId5" Type="http://schemas.openxmlformats.org/officeDocument/2006/relationships/hyperlink" Target="https://www.youtube.com/watch?v=2R8_Yt8UjBo" TargetMode="External"/><Relationship Id="rId6" Type="http://schemas.openxmlformats.org/officeDocument/2006/relationships/hyperlink" Target="https://www.youtube.com/watch?v=NzzGt7EmXVw"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thedeependdesign.com/infographic-html5-past-present-future/" TargetMode="External"/><Relationship Id="rId4" Type="http://schemas.openxmlformats.org/officeDocument/2006/relationships/hyperlink" Target="http://thedeependdesign.com/infographic-html5-past-present-future/" TargetMode="External"/><Relationship Id="rId5"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9.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www.youtube.com/watch?v=Y7aEiVwBAdk" TargetMode="External"/><Relationship Id="rId4" Type="http://schemas.openxmlformats.org/officeDocument/2006/relationships/image" Target="../media/image7.jpg"/><Relationship Id="rId5" Type="http://schemas.openxmlformats.org/officeDocument/2006/relationships/hyperlink" Target="https://www.youtube.com/watch?v=Y7aEiVwBAdk" TargetMode="External"/><Relationship Id="rId6" Type="http://schemas.openxmlformats.org/officeDocument/2006/relationships/hyperlink" Target="https://www.youtube.com/watch?v=NzzGt7EmXVw"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4.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github.com/wsfuller/html5-css3-class#atom-packagesthem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http://www.youtube.com/watch?v=hPC6keUUiTA" TargetMode="External"/><Relationship Id="rId4" Type="http://schemas.openxmlformats.org/officeDocument/2006/relationships/image" Target="../media/image2.jpg"/><Relationship Id="rId5" Type="http://schemas.openxmlformats.org/officeDocument/2006/relationships/hyperlink" Target="https://www.youtube.com/watch?v=2R8_Yt8UjBo" TargetMode="External"/><Relationship Id="rId6" Type="http://schemas.openxmlformats.org/officeDocument/2006/relationships/hyperlink" Target="https://www.youtube.com/watch?v=hPC6keUUiT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10.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stackoverflow.com/questions/tagged/html" TargetMode="External"/><Relationship Id="rId4" Type="http://schemas.openxmlformats.org/officeDocument/2006/relationships/hyperlink" Target="https://www.w3schools.com/html/html_examples.asp" TargetMode="External"/><Relationship Id="rId5" Type="http://schemas.openxmlformats.org/officeDocument/2006/relationships/hyperlink" Target="https://websitesetup.org/html5-cheat-sheet/" TargetMode="External"/><Relationship Id="rId6" Type="http://schemas.openxmlformats.org/officeDocument/2006/relationships/image" Target="../media/image12.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hyperlink" Target="https://www.w3schools.com/html/html_blocks.asp"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google.com"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3.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hyperlink" Target="https://www.youtube.com/watch?v=ewrBalT_eBM" TargetMode="External"/><Relationship Id="rId4" Type="http://schemas.openxmlformats.org/officeDocument/2006/relationships/hyperlink" Target="http://www.youtube.com/watch?v=ewrBalT_eBM" TargetMode="External"/><Relationship Id="rId5"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www.w3schools.com/angular/angular_examples.asp" TargetMode="External"/><Relationship Id="rId4" Type="http://schemas.openxmlformats.org/officeDocument/2006/relationships/hyperlink" Target="https://reactjs.org/tutorial/tutorial.html#what-is-react" TargetMode="External"/><Relationship Id="rId5" Type="http://schemas.openxmlformats.org/officeDocument/2006/relationships/hyperlink" Target="http://guides.rubyonrails.org/layouts_and_rendering.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Lecture 2: HTML</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2"/>
          <p:cNvSpPr txBox="1"/>
          <p:nvPr>
            <p:ph type="title"/>
          </p:nvPr>
        </p:nvSpPr>
        <p:spPr>
          <a:xfrm>
            <a:off x="1297500" y="393750"/>
            <a:ext cx="3798900" cy="55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History</a:t>
            </a:r>
            <a:endParaRPr/>
          </a:p>
        </p:txBody>
      </p:sp>
      <p:sp>
        <p:nvSpPr>
          <p:cNvPr id="190" name="Google Shape;190;p22"/>
          <p:cNvSpPr txBox="1"/>
          <p:nvPr>
            <p:ph idx="1" type="body"/>
          </p:nvPr>
        </p:nvSpPr>
        <p:spPr>
          <a:xfrm>
            <a:off x="1297500" y="947250"/>
            <a:ext cx="3798900" cy="21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is a great </a:t>
            </a:r>
            <a:r>
              <a:rPr lang="en" u="sng">
                <a:solidFill>
                  <a:schemeClr val="hlink"/>
                </a:solidFill>
                <a:hlinkClick r:id="rId3"/>
              </a:rPr>
              <a:t>YouTube resource called DevTips</a:t>
            </a:r>
            <a:r>
              <a:rPr lang="en"/>
              <a:t>. DevTips has been around for many years and has invaluable information. That we will periodically use in this course </a:t>
            </a:r>
            <a:endParaRPr/>
          </a:p>
          <a:p>
            <a:pPr indent="0" lvl="0" marL="0" rtl="0" algn="l">
              <a:spcBef>
                <a:spcPts val="1600"/>
              </a:spcBef>
              <a:spcAft>
                <a:spcPts val="1600"/>
              </a:spcAft>
              <a:buNone/>
            </a:pPr>
            <a:r>
              <a:rPr lang="en"/>
              <a:t>There’s a multi part series that was done by DevTips as an overview to HTML. Watch the complete list at your leisure for some great insight but let’s take a look at the first couple of videos</a:t>
            </a:r>
            <a:endParaRPr/>
          </a:p>
        </p:txBody>
      </p:sp>
      <p:sp>
        <p:nvSpPr>
          <p:cNvPr id="191" name="Google Shape;191;p22"/>
          <p:cNvSpPr txBox="1"/>
          <p:nvPr>
            <p:ph idx="1" type="body"/>
          </p:nvPr>
        </p:nvSpPr>
        <p:spPr>
          <a:xfrm>
            <a:off x="1230775" y="3190300"/>
            <a:ext cx="3798900" cy="19095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DevTips HTML5 Basics Playlist:</a:t>
            </a:r>
            <a:endParaRPr/>
          </a:p>
          <a:p>
            <a:pPr indent="-311150" lvl="0" marL="457200" rtl="0" algn="l">
              <a:spcBef>
                <a:spcPts val="1600"/>
              </a:spcBef>
              <a:spcAft>
                <a:spcPts val="0"/>
              </a:spcAft>
              <a:buSzPts val="1300"/>
              <a:buAutoNum type="arabicPeriod"/>
            </a:pPr>
            <a:r>
              <a:rPr lang="en" u="sng">
                <a:solidFill>
                  <a:schemeClr val="hlink"/>
                </a:solidFill>
                <a:hlinkClick r:id="rId4"/>
              </a:rPr>
              <a:t>History of HTML</a:t>
            </a:r>
            <a:endParaRPr/>
          </a:p>
          <a:p>
            <a:pPr indent="-311150" lvl="0" marL="457200" rtl="0" algn="l">
              <a:spcBef>
                <a:spcPts val="0"/>
              </a:spcBef>
              <a:spcAft>
                <a:spcPts val="0"/>
              </a:spcAft>
              <a:buSzPts val="1300"/>
              <a:buAutoNum type="arabicPeriod"/>
            </a:pPr>
            <a:r>
              <a:rPr lang="en" u="sng">
                <a:solidFill>
                  <a:schemeClr val="hlink"/>
                </a:solidFill>
                <a:hlinkClick r:id="rId5"/>
              </a:rPr>
              <a:t>Philosophy of HTML5</a:t>
            </a:r>
            <a:endParaRPr/>
          </a:p>
          <a:p>
            <a:pPr indent="-311150" lvl="0" marL="457200" rtl="0" algn="l">
              <a:spcBef>
                <a:spcPts val="0"/>
              </a:spcBef>
              <a:spcAft>
                <a:spcPts val="0"/>
              </a:spcAft>
              <a:buSzPts val="1300"/>
              <a:buAutoNum type="arabicPeriod"/>
            </a:pPr>
            <a:r>
              <a:rPr lang="en" u="sng">
                <a:solidFill>
                  <a:schemeClr val="hlink"/>
                </a:solidFill>
                <a:hlinkClick r:id="rId6"/>
              </a:rPr>
              <a:t>The DOM</a:t>
            </a:r>
            <a:endParaRPr/>
          </a:p>
          <a:p>
            <a:pPr indent="-311150" lvl="0" marL="457200" rtl="0" algn="l">
              <a:spcBef>
                <a:spcPts val="0"/>
              </a:spcBef>
              <a:spcAft>
                <a:spcPts val="0"/>
              </a:spcAft>
              <a:buSzPts val="1300"/>
              <a:buAutoNum type="arabicPeriod"/>
            </a:pPr>
            <a:r>
              <a:rPr lang="en" u="sng">
                <a:solidFill>
                  <a:schemeClr val="hlink"/>
                </a:solidFill>
                <a:hlinkClick r:id="rId7"/>
              </a:rPr>
              <a:t>Tags</a:t>
            </a:r>
            <a:endParaRPr/>
          </a:p>
          <a:p>
            <a:pPr indent="-311150" lvl="0" marL="457200" rtl="0" algn="l">
              <a:spcBef>
                <a:spcPts val="0"/>
              </a:spcBef>
              <a:spcAft>
                <a:spcPts val="0"/>
              </a:spcAft>
              <a:buSzPts val="1300"/>
              <a:buAutoNum type="arabicPeriod"/>
            </a:pPr>
            <a:r>
              <a:rPr lang="en" u="sng">
                <a:solidFill>
                  <a:schemeClr val="hlink"/>
                </a:solidFill>
                <a:hlinkClick r:id="rId8"/>
              </a:rPr>
              <a:t>Display Types</a:t>
            </a:r>
            <a:endParaRPr/>
          </a:p>
          <a:p>
            <a:pPr indent="-311150" lvl="0" marL="457200" rtl="0" algn="l">
              <a:spcBef>
                <a:spcPts val="0"/>
              </a:spcBef>
              <a:spcAft>
                <a:spcPts val="0"/>
              </a:spcAft>
              <a:buSzPts val="1300"/>
              <a:buAutoNum type="arabicPeriod"/>
            </a:pPr>
            <a:r>
              <a:rPr lang="en" u="sng">
                <a:solidFill>
                  <a:schemeClr val="hlink"/>
                </a:solidFill>
                <a:hlinkClick r:id="rId9"/>
              </a:rPr>
              <a:t>HTML5 Tags</a:t>
            </a:r>
            <a:endParaRPr/>
          </a:p>
        </p:txBody>
      </p:sp>
      <p:pic>
        <p:nvPicPr>
          <p:cNvPr descr="Image result for dev tips logo" id="192" name="Google Shape;192;p22"/>
          <p:cNvPicPr preferRelativeResize="0"/>
          <p:nvPr/>
        </p:nvPicPr>
        <p:blipFill>
          <a:blip r:embed="rId10">
            <a:alphaModFix/>
          </a:blip>
          <a:stretch>
            <a:fillRect/>
          </a:stretch>
        </p:blipFill>
        <p:spPr>
          <a:xfrm>
            <a:off x="5402550" y="947250"/>
            <a:ext cx="3493050" cy="3493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A brief history of</a:t>
            </a:r>
            <a:endParaRPr/>
          </a:p>
        </p:txBody>
      </p:sp>
      <p:sp>
        <p:nvSpPr>
          <p:cNvPr id="198" name="Google Shape;198;p23"/>
          <p:cNvSpPr txBox="1"/>
          <p:nvPr/>
        </p:nvSpPr>
        <p:spPr>
          <a:xfrm>
            <a:off x="4149975" y="4726725"/>
            <a:ext cx="11958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VIDEO LINK</a:t>
            </a:r>
            <a:endParaRPr/>
          </a:p>
        </p:txBody>
      </p:sp>
      <p:pic>
        <p:nvPicPr>
          <p:cNvPr descr="In this video we are looking at the history of HTML. From its inception, all the way up to HTML5.&#10;&#10;Having a solid understanding of how we got to be where we are at, is very helpful in understanding where we go next.&#10;&#10;&#10;// FURTHER READING:&#10;Excellent &amp; easy to read book - http://www.abookapart.com/products/html5-for-web-designers&#10;Where HTML was born - http://home.web.cern.ch/&#10;The W3C - http://www.w3.org/&#10;The WHATWG - http://www.whatwg.org/&#10;&#10;&#10;This is the first video in a series called &quot;HTML5 Basics&quot; Be sure to watch them all!&#10;http://www.youtube.com/watch?v=NzzGt7EmXVw&amp;feature=c4-overview-vl&amp;list=PLqGj3iMvMa4KlJn1pMYPVV3eYzxJlWcON" id="199" name="Google Shape;199;p23" title="HTML5 Basics - History of HTML (Part1)">
            <a:hlinkClick r:id="rId4"/>
          </p:cNvPr>
          <p:cNvPicPr preferRelativeResize="0"/>
          <p:nvPr/>
        </p:nvPicPr>
        <p:blipFill>
          <a:blip r:embed="rId5">
            <a:alphaModFix/>
          </a:blip>
          <a:stretch>
            <a:fillRect/>
          </a:stretch>
        </p:blipFill>
        <p:spPr>
          <a:xfrm>
            <a:off x="2530950" y="1235175"/>
            <a:ext cx="4572000" cy="3429000"/>
          </a:xfrm>
          <a:prstGeom prst="rect">
            <a:avLst/>
          </a:prstGeom>
          <a:noFill/>
          <a:ln>
            <a:noFill/>
          </a:ln>
        </p:spPr>
      </p:pic>
    </p:spTree>
  </p:cSld>
  <p:clrMapOvr>
    <a:masterClrMapping/>
  </p:clrMapOvr>
  <mc:AlternateContent>
    <mc:Choice Requires="p14">
      <p:transition spd="slow" p14:dur="10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Philosophy of HTML5</a:t>
            </a:r>
            <a:endParaRPr/>
          </a:p>
        </p:txBody>
      </p:sp>
      <p:pic>
        <p:nvPicPr>
          <p:cNvPr descr="Today we look at the philosophy and guiding principals of HTML5. Understanding these things can help us to understand how to work with it everyday, and what to expect in the future.&#10;&#10;Also, its just frakkin interesting.&#10;&#10;HTML5 for Web Designers: http://www.abookapart.com/products/html5-for-web-designers&#10;&#10;&#10;This is the second video in a series called &quot;HTML5 Basics&quot; Be sure to watch them all!&#10;http://www.youtube.com/watch?v=NzzGt7EmXVw&amp;feature=c4-overview-vl&amp;list=PLqGj3iMvMa4KlJn1pMYPVV3eYzxJlWcON" id="205" name="Google Shape;205;p24" title="HTML5 Basics - Philosophy of HTML5 (Part2)">
            <a:hlinkClick r:id="rId3"/>
          </p:cNvPr>
          <p:cNvPicPr preferRelativeResize="0"/>
          <p:nvPr/>
        </p:nvPicPr>
        <p:blipFill>
          <a:blip r:embed="rId4">
            <a:alphaModFix/>
          </a:blip>
          <a:stretch>
            <a:fillRect/>
          </a:stretch>
        </p:blipFill>
        <p:spPr>
          <a:xfrm>
            <a:off x="2530950" y="1307850"/>
            <a:ext cx="4572000" cy="3429000"/>
          </a:xfrm>
          <a:prstGeom prst="rect">
            <a:avLst/>
          </a:prstGeom>
          <a:noFill/>
          <a:ln>
            <a:noFill/>
          </a:ln>
        </p:spPr>
      </p:pic>
      <p:sp>
        <p:nvSpPr>
          <p:cNvPr id="206" name="Google Shape;206;p24">
            <a:hlinkClick r:id="rId5"/>
          </p:cNvPr>
          <p:cNvSpPr txBox="1"/>
          <p:nvPr/>
        </p:nvSpPr>
        <p:spPr>
          <a:xfrm>
            <a:off x="4149975" y="4726725"/>
            <a:ext cx="11958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6"/>
              </a:rPr>
              <a:t>VIDEO LINK</a:t>
            </a:r>
            <a:endParaRPr/>
          </a:p>
        </p:txBody>
      </p:sp>
    </p:spTree>
  </p:cSld>
  <p:clrMapOvr>
    <a:masterClrMapping/>
  </p:clrMapOvr>
  <mc:AlternateContent>
    <mc:Choice Requires="p14">
      <p:transition spd="slow" p14:dur="1000">
        <p:fade thruBlk="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History Summary</a:t>
            </a:r>
            <a:endParaRPr/>
          </a:p>
        </p:txBody>
      </p:sp>
      <p:sp>
        <p:nvSpPr>
          <p:cNvPr id="212" name="Google Shape;212;p25"/>
          <p:cNvSpPr txBox="1"/>
          <p:nvPr>
            <p:ph idx="1" type="body"/>
          </p:nvPr>
        </p:nvSpPr>
        <p:spPr>
          <a:xfrm>
            <a:off x="2822250" y="4726750"/>
            <a:ext cx="3499500" cy="323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solidFill>
                  <a:schemeClr val="hlink"/>
                </a:solidFill>
                <a:hlinkClick r:id="rId3"/>
              </a:rPr>
              <a:t>Infographic: HTML5: Past, Present &amp; Future.</a:t>
            </a:r>
            <a:endParaRPr/>
          </a:p>
        </p:txBody>
      </p:sp>
      <p:pic>
        <p:nvPicPr>
          <p:cNvPr id="213" name="Google Shape;213;p25">
            <a:hlinkClick r:id="rId4"/>
          </p:cNvPr>
          <p:cNvPicPr preferRelativeResize="0"/>
          <p:nvPr/>
        </p:nvPicPr>
        <p:blipFill>
          <a:blip r:embed="rId5">
            <a:alphaModFix/>
          </a:blip>
          <a:stretch>
            <a:fillRect/>
          </a:stretch>
        </p:blipFill>
        <p:spPr>
          <a:xfrm>
            <a:off x="2495021" y="1110875"/>
            <a:ext cx="4153974" cy="3319351"/>
          </a:xfrm>
          <a:prstGeom prst="rect">
            <a:avLst/>
          </a:prstGeom>
          <a:noFill/>
          <a:ln>
            <a:noFill/>
          </a:ln>
        </p:spPr>
      </p:pic>
    </p:spTree>
  </p:cSld>
  <p:clrMapOvr>
    <a:masterClrMapping/>
  </p:clrMapOvr>
  <mc:AlternateContent>
    <mc:Choice Requires="p14">
      <p:transition spd="slow" p14:dur="1000">
        <p:fade thruBlk="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6"/>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Atom Text Editor</a:t>
            </a:r>
            <a:endParaRPr/>
          </a:p>
        </p:txBody>
      </p:sp>
      <p:pic>
        <p:nvPicPr>
          <p:cNvPr descr="Image result for atom logo" id="219" name="Google Shape;219;p26"/>
          <p:cNvPicPr preferRelativeResize="0"/>
          <p:nvPr/>
        </p:nvPicPr>
        <p:blipFill>
          <a:blip r:embed="rId3">
            <a:alphaModFix/>
          </a:blip>
          <a:stretch>
            <a:fillRect/>
          </a:stretch>
        </p:blipFill>
        <p:spPr>
          <a:xfrm>
            <a:off x="4258775" y="2134974"/>
            <a:ext cx="984775" cy="9847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What is a text editor?</a:t>
            </a:r>
            <a:endParaRPr/>
          </a:p>
        </p:txBody>
      </p:sp>
      <p:sp>
        <p:nvSpPr>
          <p:cNvPr id="225" name="Google Shape;225;p27"/>
          <p:cNvSpPr txBox="1"/>
          <p:nvPr>
            <p:ph idx="2" type="body"/>
          </p:nvPr>
        </p:nvSpPr>
        <p:spPr>
          <a:xfrm>
            <a:off x="439371" y="14602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text editor (TE) is like a word </a:t>
            </a:r>
            <a:r>
              <a:rPr lang="en"/>
              <a:t>processor </a:t>
            </a:r>
            <a:r>
              <a:rPr lang="en"/>
              <a:t> (WP) but vary in important ways</a:t>
            </a:r>
            <a:endParaRPr/>
          </a:p>
          <a:p>
            <a:pPr indent="-311150" lvl="0" marL="457200" rtl="0" algn="l">
              <a:spcBef>
                <a:spcPts val="1600"/>
              </a:spcBef>
              <a:spcAft>
                <a:spcPts val="0"/>
              </a:spcAft>
              <a:buSzPts val="1300"/>
              <a:buChar char="●"/>
            </a:pPr>
            <a:r>
              <a:rPr lang="en"/>
              <a:t>TEs are used for writing and editing code files</a:t>
            </a:r>
            <a:endParaRPr/>
          </a:p>
          <a:p>
            <a:pPr indent="-311150" lvl="0" marL="457200" rtl="0" algn="l">
              <a:spcBef>
                <a:spcPts val="0"/>
              </a:spcBef>
              <a:spcAft>
                <a:spcPts val="0"/>
              </a:spcAft>
              <a:buSzPts val="1300"/>
              <a:buChar char="●"/>
            </a:pPr>
            <a:r>
              <a:rPr lang="en"/>
              <a:t>WPs are designed to format text for presentations</a:t>
            </a:r>
            <a:endParaRPr/>
          </a:p>
          <a:p>
            <a:pPr indent="-311150" lvl="0" marL="457200" rtl="0" algn="l">
              <a:spcBef>
                <a:spcPts val="0"/>
              </a:spcBef>
              <a:spcAft>
                <a:spcPts val="0"/>
              </a:spcAft>
              <a:buSzPts val="1300"/>
              <a:buChar char="●"/>
            </a:pPr>
            <a:r>
              <a:rPr lang="en"/>
              <a:t>TEs are plain text</a:t>
            </a:r>
            <a:endParaRPr/>
          </a:p>
          <a:p>
            <a:pPr indent="-311150" lvl="0" marL="457200" rtl="0" algn="l">
              <a:spcBef>
                <a:spcPts val="0"/>
              </a:spcBef>
              <a:spcAft>
                <a:spcPts val="0"/>
              </a:spcAft>
              <a:buSzPts val="1300"/>
              <a:buChar char="●"/>
            </a:pPr>
            <a:r>
              <a:rPr lang="en"/>
              <a:t>WPs have hidden code to run them</a:t>
            </a:r>
            <a:endParaRPr/>
          </a:p>
        </p:txBody>
      </p:sp>
      <p:pic>
        <p:nvPicPr>
          <p:cNvPr id="226" name="Google Shape;226;p27"/>
          <p:cNvPicPr preferRelativeResize="0"/>
          <p:nvPr/>
        </p:nvPicPr>
        <p:blipFill>
          <a:blip r:embed="rId3">
            <a:alphaModFix/>
          </a:blip>
          <a:stretch>
            <a:fillRect/>
          </a:stretch>
        </p:blipFill>
        <p:spPr>
          <a:xfrm>
            <a:off x="4515475" y="1671275"/>
            <a:ext cx="4138501" cy="231316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Welcome to Atom!</a:t>
            </a:r>
            <a:endParaRPr/>
          </a:p>
        </p:txBody>
      </p:sp>
      <p:pic>
        <p:nvPicPr>
          <p:cNvPr descr="A text editor for the home of tomorrow..today!&#10;&#10;Learn more at https://atom.io/&#10;&#10;As always, feel free to leave us a comment below and don't forget to subscribe: http://bit.ly/subgithub&#10;&#10;Thanks!&#10;&#10;Connect with us.&#10;Facebook: http://fb.com/github&#10;Twitter: http://twitter.com/github&#10;Google+: http://google.com/+github&#10;LinkedIn: http://linkedin.com/company/github&#10;&#10;About GitHub&#10;GitHub is the best place to share code with friends, co-workers, classmates, and complete strangers. Millions of people use GitHub to build amazing things together. For more info, go to http://github.com" id="232" name="Google Shape;232;p28" title="Introducing Atom 1.0!">
            <a:hlinkClick r:id="rId3"/>
          </p:cNvPr>
          <p:cNvPicPr preferRelativeResize="0"/>
          <p:nvPr/>
        </p:nvPicPr>
        <p:blipFill>
          <a:blip r:embed="rId4">
            <a:alphaModFix/>
          </a:blip>
          <a:stretch>
            <a:fillRect/>
          </a:stretch>
        </p:blipFill>
        <p:spPr>
          <a:xfrm>
            <a:off x="2286000" y="1307850"/>
            <a:ext cx="4572000" cy="3429000"/>
          </a:xfrm>
          <a:prstGeom prst="rect">
            <a:avLst/>
          </a:prstGeom>
          <a:noFill/>
          <a:ln>
            <a:noFill/>
          </a:ln>
        </p:spPr>
      </p:pic>
      <p:sp>
        <p:nvSpPr>
          <p:cNvPr id="233" name="Google Shape;233;p28">
            <a:hlinkClick r:id="rId5"/>
          </p:cNvPr>
          <p:cNvSpPr txBox="1"/>
          <p:nvPr/>
        </p:nvSpPr>
        <p:spPr>
          <a:xfrm>
            <a:off x="4149975" y="4726725"/>
            <a:ext cx="11958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6"/>
              </a:rPr>
              <a:t>VIDEO LINK</a:t>
            </a:r>
            <a:endParaRPr/>
          </a:p>
        </p:txBody>
      </p:sp>
    </p:spTree>
  </p:cSld>
  <p:clrMapOvr>
    <a:masterClrMapping/>
  </p:clrMapOvr>
  <mc:AlternateContent>
    <mc:Choice Requires="p14">
      <p:transition spd="slow" p14:dur="1000">
        <p14:prism dir="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OPEN ATOM!</a:t>
            </a:r>
            <a:endParaRPr/>
          </a:p>
        </p:txBody>
      </p:sp>
      <p:sp>
        <p:nvSpPr>
          <p:cNvPr id="239" name="Google Shape;239;p29"/>
          <p:cNvSpPr txBox="1"/>
          <p:nvPr>
            <p:ph idx="2" type="body"/>
          </p:nvPr>
        </p:nvSpPr>
        <p:spPr>
          <a:xfrm>
            <a:off x="4933225" y="1567550"/>
            <a:ext cx="34032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OPEN ATOM!</a:t>
            </a:r>
            <a:endParaRPr b="1"/>
          </a:p>
          <a:p>
            <a:pPr indent="0" lvl="0" marL="0" rtl="0" algn="l">
              <a:spcBef>
                <a:spcPts val="1600"/>
              </a:spcBef>
              <a:spcAft>
                <a:spcPts val="0"/>
              </a:spcAft>
              <a:buNone/>
            </a:pPr>
            <a:r>
              <a:rPr lang="en"/>
              <a:t>Fun Facts:</a:t>
            </a:r>
            <a:endParaRPr/>
          </a:p>
          <a:p>
            <a:pPr indent="-311150" lvl="0" marL="457200" rtl="0" algn="l">
              <a:spcBef>
                <a:spcPts val="1600"/>
              </a:spcBef>
              <a:spcAft>
                <a:spcPts val="0"/>
              </a:spcAft>
              <a:buSzPts val="1300"/>
              <a:buChar char="●"/>
            </a:pPr>
            <a:r>
              <a:rPr lang="en"/>
              <a:t>Released in 2014</a:t>
            </a:r>
            <a:endParaRPr/>
          </a:p>
          <a:p>
            <a:pPr indent="-311150" lvl="0" marL="457200" rtl="0" algn="l">
              <a:spcBef>
                <a:spcPts val="0"/>
              </a:spcBef>
              <a:spcAft>
                <a:spcPts val="0"/>
              </a:spcAft>
              <a:buSzPts val="1300"/>
              <a:buChar char="●"/>
            </a:pPr>
            <a:r>
              <a:rPr lang="en"/>
              <a:t>Free and Open Source</a:t>
            </a:r>
            <a:endParaRPr/>
          </a:p>
          <a:p>
            <a:pPr indent="-311150" lvl="0" marL="457200" rtl="0" algn="l">
              <a:spcBef>
                <a:spcPts val="0"/>
              </a:spcBef>
              <a:spcAft>
                <a:spcPts val="0"/>
              </a:spcAft>
              <a:buSzPts val="1300"/>
              <a:buChar char="●"/>
            </a:pPr>
            <a:r>
              <a:rPr lang="en"/>
              <a:t>Supports</a:t>
            </a:r>
            <a:endParaRPr/>
          </a:p>
          <a:p>
            <a:pPr indent="-298450" lvl="1" marL="914400" rtl="0" algn="l">
              <a:spcBef>
                <a:spcPts val="0"/>
              </a:spcBef>
              <a:spcAft>
                <a:spcPts val="0"/>
              </a:spcAft>
              <a:buSzPts val="1100"/>
              <a:buChar char="○"/>
            </a:pPr>
            <a:r>
              <a:rPr lang="en"/>
              <a:t>Plugins</a:t>
            </a:r>
            <a:endParaRPr/>
          </a:p>
          <a:p>
            <a:pPr indent="-298450" lvl="1" marL="914400" rtl="0" algn="l">
              <a:spcBef>
                <a:spcPts val="0"/>
              </a:spcBef>
              <a:spcAft>
                <a:spcPts val="0"/>
              </a:spcAft>
              <a:buSzPts val="1100"/>
              <a:buChar char="○"/>
            </a:pPr>
            <a:r>
              <a:rPr lang="en"/>
              <a:t>Themes</a:t>
            </a:r>
            <a:endParaRPr/>
          </a:p>
          <a:p>
            <a:pPr indent="-311150" lvl="0" marL="457200" rtl="0" algn="l">
              <a:spcBef>
                <a:spcPts val="0"/>
              </a:spcBef>
              <a:spcAft>
                <a:spcPts val="0"/>
              </a:spcAft>
              <a:buSzPts val="1300"/>
              <a:buChar char="●"/>
            </a:pPr>
            <a:r>
              <a:rPr lang="en"/>
              <a:t>Supports most major languages</a:t>
            </a:r>
            <a:endParaRPr/>
          </a:p>
          <a:p>
            <a:pPr indent="-311150" lvl="0" marL="457200" rtl="0" algn="l">
              <a:spcBef>
                <a:spcPts val="0"/>
              </a:spcBef>
              <a:spcAft>
                <a:spcPts val="0"/>
              </a:spcAft>
              <a:buSzPts val="1300"/>
              <a:buChar char="●"/>
            </a:pPr>
            <a:r>
              <a:rPr lang="en"/>
              <a:t>Very Extensible and hacker friendly</a:t>
            </a:r>
            <a:endParaRPr/>
          </a:p>
          <a:p>
            <a:pPr indent="-298450" lvl="1" marL="914400" rtl="0" algn="l">
              <a:spcBef>
                <a:spcPts val="0"/>
              </a:spcBef>
              <a:spcAft>
                <a:spcPts val="0"/>
              </a:spcAft>
              <a:buSzPts val="1100"/>
              <a:buChar char="○"/>
            </a:pPr>
            <a:r>
              <a:rPr lang="en"/>
              <a:t>Uses a lot of the same technology used in building </a:t>
            </a:r>
            <a:r>
              <a:rPr lang="en"/>
              <a:t>modern</a:t>
            </a:r>
            <a:r>
              <a:rPr lang="en"/>
              <a:t> applications like HTML, CSS, and JavaScript</a:t>
            </a:r>
            <a:endParaRPr/>
          </a:p>
        </p:txBody>
      </p:sp>
      <p:pic>
        <p:nvPicPr>
          <p:cNvPr id="240" name="Google Shape;240;p29"/>
          <p:cNvPicPr preferRelativeResize="0"/>
          <p:nvPr/>
        </p:nvPicPr>
        <p:blipFill>
          <a:blip r:embed="rId3">
            <a:alphaModFix/>
          </a:blip>
          <a:stretch>
            <a:fillRect/>
          </a:stretch>
        </p:blipFill>
        <p:spPr>
          <a:xfrm>
            <a:off x="1297500" y="1750355"/>
            <a:ext cx="3403200" cy="254559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Why does my Atom look different?</a:t>
            </a:r>
            <a:endParaRPr/>
          </a:p>
        </p:txBody>
      </p:sp>
      <p:sp>
        <p:nvSpPr>
          <p:cNvPr id="246" name="Google Shape;246;p30"/>
          <p:cNvSpPr txBox="1"/>
          <p:nvPr>
            <p:ph idx="1" type="body"/>
          </p:nvPr>
        </p:nvSpPr>
        <p:spPr>
          <a:xfrm>
            <a:off x="1297500" y="2180850"/>
            <a:ext cx="7038900" cy="127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Roboto"/>
                <a:ea typeface="Roboto"/>
                <a:cs typeface="Roboto"/>
                <a:sym typeface="Roboto"/>
              </a:rPr>
              <a:t>Answer: I use a lot of Plugins and Themes</a:t>
            </a:r>
            <a:endParaRPr sz="2400">
              <a:latin typeface="Roboto"/>
              <a:ea typeface="Roboto"/>
              <a:cs typeface="Roboto"/>
              <a:sym typeface="Roboto"/>
            </a:endParaRPr>
          </a:p>
          <a:p>
            <a:pPr indent="0" lvl="0" marL="0" rtl="0" algn="ctr">
              <a:spcBef>
                <a:spcPts val="1600"/>
              </a:spcBef>
              <a:spcAft>
                <a:spcPts val="1600"/>
              </a:spcAft>
              <a:buNone/>
            </a:pPr>
            <a:r>
              <a:rPr lang="en" sz="1400" u="sng">
                <a:solidFill>
                  <a:schemeClr val="hlink"/>
                </a:solidFill>
                <a:latin typeface="Roboto"/>
                <a:ea typeface="Roboto"/>
                <a:cs typeface="Roboto"/>
                <a:sym typeface="Roboto"/>
                <a:hlinkClick r:id="rId3"/>
              </a:rPr>
              <a:t>Helpful Atom Packages/Themes can be found in the GitHub Repo</a:t>
            </a:r>
            <a:endParaRPr sz="1400">
              <a:latin typeface="Roboto"/>
              <a:ea typeface="Roboto"/>
              <a:cs typeface="Roboto"/>
              <a:sym typeface="Roboto"/>
            </a:endParaRPr>
          </a:p>
        </p:txBody>
      </p:sp>
    </p:spTree>
  </p:cSld>
  <p:clrMapOvr>
    <a:masterClrMapping/>
  </p:clrMapOvr>
  <mc:AlternateContent>
    <mc:Choice Requires="p14">
      <p:transition spd="slow" p14:dur="1000">
        <p14:prism dir="l"/>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Atom Themes &amp; Plugins</a:t>
            </a:r>
            <a:endParaRPr/>
          </a:p>
        </p:txBody>
      </p:sp>
      <p:pic>
        <p:nvPicPr>
          <p:cNvPr descr="I've gotten this question so much lately that it's time to make a video about it. Let's look at my current favorite code editor, my setup and packages that I use.&#10;&#10;- - -&#10;&#10;This video was sponsored by the DevTips Patron Community - https://www.patreon.com/DevTips&#10;&#10;Listen to Travis' Podcast - http://www.travandlos.com/&#10;&#10;Get awesomeness emailed to you every thursday - http://travisneilson.com/notes &#10;&#10;You should follow DevTips on Twitter - https://twitter.com/DevTipsShow" id="252" name="Google Shape;252;p31" title="My Code Editor: Atom, Setup &amp; Packages">
            <a:hlinkClick r:id="rId3"/>
          </p:cNvPr>
          <p:cNvPicPr preferRelativeResize="0"/>
          <p:nvPr/>
        </p:nvPicPr>
        <p:blipFill>
          <a:blip r:embed="rId4">
            <a:alphaModFix/>
          </a:blip>
          <a:stretch>
            <a:fillRect/>
          </a:stretch>
        </p:blipFill>
        <p:spPr>
          <a:xfrm>
            <a:off x="2286000" y="1307850"/>
            <a:ext cx="4572000" cy="3429000"/>
          </a:xfrm>
          <a:prstGeom prst="rect">
            <a:avLst/>
          </a:prstGeom>
          <a:noFill/>
          <a:ln>
            <a:noFill/>
          </a:ln>
        </p:spPr>
      </p:pic>
      <p:sp>
        <p:nvSpPr>
          <p:cNvPr id="253" name="Google Shape;253;p31">
            <a:hlinkClick r:id="rId5"/>
          </p:cNvPr>
          <p:cNvSpPr txBox="1"/>
          <p:nvPr/>
        </p:nvSpPr>
        <p:spPr>
          <a:xfrm>
            <a:off x="4149975" y="4726725"/>
            <a:ext cx="11958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6"/>
              </a:rPr>
              <a:t>VIDEO LINK</a:t>
            </a:r>
            <a:endParaRPr/>
          </a:p>
        </p:txBody>
      </p:sp>
    </p:spTree>
  </p:cSld>
  <p:clrMapOvr>
    <a:masterClrMapping/>
  </p:clrMapOvr>
  <mc:AlternateContent>
    <mc:Choice Requires="p14">
      <p:transition spd="slow" p14:dur="10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Questions over reading</a:t>
            </a:r>
            <a:endParaRPr/>
          </a:p>
        </p:txBody>
      </p:sp>
      <p:sp>
        <p:nvSpPr>
          <p:cNvPr id="141" name="Google Shape;141;p14"/>
          <p:cNvSpPr txBox="1"/>
          <p:nvPr>
            <p:ph idx="1" type="body"/>
          </p:nvPr>
        </p:nvSpPr>
        <p:spPr>
          <a:xfrm>
            <a:off x="1297500" y="1567550"/>
            <a:ext cx="37290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CH 3 - Basic HTML Structure</a:t>
            </a:r>
            <a:endParaRPr/>
          </a:p>
          <a:p>
            <a:pPr indent="-298450" lvl="1" marL="914400" rtl="0" algn="l">
              <a:spcBef>
                <a:spcPts val="0"/>
              </a:spcBef>
              <a:spcAft>
                <a:spcPts val="0"/>
              </a:spcAft>
              <a:buSzPts val="1100"/>
              <a:buChar char="○"/>
            </a:pPr>
            <a:r>
              <a:rPr lang="en"/>
              <a:t>HTML Structure?</a:t>
            </a:r>
            <a:endParaRPr/>
          </a:p>
          <a:p>
            <a:pPr indent="-298450" lvl="1" marL="914400" rtl="0" algn="l">
              <a:spcBef>
                <a:spcPts val="0"/>
              </a:spcBef>
              <a:spcAft>
                <a:spcPts val="0"/>
              </a:spcAft>
              <a:buSzPts val="1100"/>
              <a:buChar char="○"/>
            </a:pPr>
            <a:r>
              <a:rPr lang="en"/>
              <a:t>Parts of a document</a:t>
            </a:r>
            <a:endParaRPr/>
          </a:p>
          <a:p>
            <a:pPr indent="-298450" lvl="2" marL="1371600" rtl="0" algn="l">
              <a:spcBef>
                <a:spcPts val="0"/>
              </a:spcBef>
              <a:spcAft>
                <a:spcPts val="0"/>
              </a:spcAft>
              <a:buSzPts val="1100"/>
              <a:buChar char="■"/>
            </a:pPr>
            <a:r>
              <a:rPr lang="en"/>
              <a:t>&lt;header&gt;, &lt;footer&gt;, &lt;aside&gt;?</a:t>
            </a:r>
            <a:endParaRPr/>
          </a:p>
          <a:p>
            <a:pPr indent="-298450" lvl="1" marL="914400" rtl="0" algn="l">
              <a:spcBef>
                <a:spcPts val="0"/>
              </a:spcBef>
              <a:spcAft>
                <a:spcPts val="0"/>
              </a:spcAft>
              <a:buSzPts val="1100"/>
              <a:buChar char="○"/>
            </a:pPr>
            <a:r>
              <a:rPr lang="en"/>
              <a:t>Naming</a:t>
            </a:r>
            <a:r>
              <a:rPr lang="en"/>
              <a:t> elements</a:t>
            </a:r>
            <a:endParaRPr/>
          </a:p>
          <a:p>
            <a:pPr indent="-298450" lvl="2" marL="1371600" rtl="0" algn="l">
              <a:spcBef>
                <a:spcPts val="0"/>
              </a:spcBef>
              <a:spcAft>
                <a:spcPts val="0"/>
              </a:spcAft>
              <a:buSzPts val="1100"/>
              <a:buChar char="■"/>
            </a:pPr>
            <a:r>
              <a:rPr lang="en"/>
              <a:t>Classes </a:t>
            </a:r>
            <a:endParaRPr/>
          </a:p>
          <a:p>
            <a:pPr indent="-311150" lvl="0" marL="457200" rtl="0" algn="l">
              <a:spcBef>
                <a:spcPts val="0"/>
              </a:spcBef>
              <a:spcAft>
                <a:spcPts val="0"/>
              </a:spcAft>
              <a:buSzPts val="1300"/>
              <a:buChar char="●"/>
            </a:pPr>
            <a:r>
              <a:rPr lang="en"/>
              <a:t>CH 6 - Links</a:t>
            </a:r>
            <a:endParaRPr/>
          </a:p>
          <a:p>
            <a:pPr indent="-298450" lvl="1" marL="914400" rtl="0" algn="l">
              <a:spcBef>
                <a:spcPts val="0"/>
              </a:spcBef>
              <a:spcAft>
                <a:spcPts val="0"/>
              </a:spcAft>
              <a:buSzPts val="1100"/>
              <a:buChar char="○"/>
            </a:pPr>
            <a:r>
              <a:rPr lang="en"/>
              <a:t>Block Level Links</a:t>
            </a:r>
            <a:endParaRPr/>
          </a:p>
          <a:p>
            <a:pPr indent="-298450" lvl="2" marL="1371600" rtl="0" algn="l">
              <a:spcBef>
                <a:spcPts val="0"/>
              </a:spcBef>
              <a:spcAft>
                <a:spcPts val="0"/>
              </a:spcAft>
              <a:buSzPts val="1100"/>
              <a:buChar char="■"/>
            </a:pPr>
            <a:r>
              <a:rPr lang="en"/>
              <a:t>Wrapping elements in anchor tag</a:t>
            </a:r>
            <a:endParaRPr/>
          </a:p>
          <a:p>
            <a:pPr indent="-298450" lvl="1" marL="914400" rtl="0" algn="l">
              <a:spcBef>
                <a:spcPts val="0"/>
              </a:spcBef>
              <a:spcAft>
                <a:spcPts val="0"/>
              </a:spcAft>
              <a:buSzPts val="1100"/>
              <a:buChar char="○"/>
            </a:pPr>
            <a:r>
              <a:rPr lang="en"/>
              <a:t>Target Attribute</a:t>
            </a:r>
            <a:endParaRPr/>
          </a:p>
        </p:txBody>
      </p:sp>
      <p:pic>
        <p:nvPicPr>
          <p:cNvPr id="142" name="Google Shape;142;p14"/>
          <p:cNvPicPr preferRelativeResize="0"/>
          <p:nvPr/>
        </p:nvPicPr>
        <p:blipFill>
          <a:blip r:embed="rId3">
            <a:alphaModFix/>
          </a:blip>
          <a:stretch>
            <a:fillRect/>
          </a:stretch>
        </p:blipFill>
        <p:spPr>
          <a:xfrm>
            <a:off x="5178900" y="1460250"/>
            <a:ext cx="3812700" cy="21367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32"/>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Create our first HTML Page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Document</a:t>
            </a:r>
            <a:endParaRPr/>
          </a:p>
        </p:txBody>
      </p:sp>
      <p:sp>
        <p:nvSpPr>
          <p:cNvPr id="264" name="Google Shape;264;p33"/>
          <p:cNvSpPr txBox="1"/>
          <p:nvPr>
            <p:ph idx="1" type="body"/>
          </p:nvPr>
        </p:nvSpPr>
        <p:spPr>
          <a:xfrm>
            <a:off x="383100" y="1553475"/>
            <a:ext cx="3372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documents have a few HTML tags that are required</a:t>
            </a:r>
            <a:endParaRPr/>
          </a:p>
          <a:p>
            <a:pPr indent="-311150" lvl="0" marL="457200" rtl="0" algn="l">
              <a:spcBef>
                <a:spcPts val="1600"/>
              </a:spcBef>
              <a:spcAft>
                <a:spcPts val="0"/>
              </a:spcAft>
              <a:buSzPts val="1300"/>
              <a:buChar char="●"/>
            </a:pPr>
            <a:r>
              <a:rPr lang="en"/>
              <a:t>&lt;!DOCTYPE&gt;</a:t>
            </a:r>
            <a:endParaRPr/>
          </a:p>
          <a:p>
            <a:pPr indent="-311150" lvl="0" marL="457200" rtl="0" algn="l">
              <a:spcBef>
                <a:spcPts val="0"/>
              </a:spcBef>
              <a:spcAft>
                <a:spcPts val="0"/>
              </a:spcAft>
              <a:buSzPts val="1300"/>
              <a:buChar char="●"/>
            </a:pPr>
            <a:r>
              <a:rPr lang="en"/>
              <a:t>&lt;html&gt;</a:t>
            </a:r>
            <a:endParaRPr/>
          </a:p>
          <a:p>
            <a:pPr indent="-311150" lvl="0" marL="457200" rtl="0" algn="l">
              <a:spcBef>
                <a:spcPts val="0"/>
              </a:spcBef>
              <a:spcAft>
                <a:spcPts val="0"/>
              </a:spcAft>
              <a:buSzPts val="1300"/>
              <a:buChar char="●"/>
            </a:pPr>
            <a:r>
              <a:rPr lang="en"/>
              <a:t>&lt;head&gt;</a:t>
            </a:r>
            <a:endParaRPr/>
          </a:p>
          <a:p>
            <a:pPr indent="-311150" lvl="0" marL="457200" rtl="0" algn="l">
              <a:spcBef>
                <a:spcPts val="0"/>
              </a:spcBef>
              <a:spcAft>
                <a:spcPts val="0"/>
              </a:spcAft>
              <a:buSzPts val="1300"/>
              <a:buChar char="●"/>
            </a:pPr>
            <a:r>
              <a:rPr lang="en"/>
              <a:t>&lt;body&gt;</a:t>
            </a:r>
            <a:endParaRPr/>
          </a:p>
          <a:p>
            <a:pPr indent="0" lvl="0" marL="0" rtl="0" algn="l">
              <a:spcBef>
                <a:spcPts val="1600"/>
              </a:spcBef>
              <a:spcAft>
                <a:spcPts val="1600"/>
              </a:spcAft>
              <a:buNone/>
            </a:pPr>
            <a:r>
              <a:t/>
            </a:r>
            <a:endParaRPr/>
          </a:p>
        </p:txBody>
      </p:sp>
      <p:pic>
        <p:nvPicPr>
          <p:cNvPr id="265" name="Google Shape;265;p33"/>
          <p:cNvPicPr preferRelativeResize="0"/>
          <p:nvPr/>
        </p:nvPicPr>
        <p:blipFill>
          <a:blip r:embed="rId3">
            <a:alphaModFix/>
          </a:blip>
          <a:stretch>
            <a:fillRect/>
          </a:stretch>
        </p:blipFill>
        <p:spPr>
          <a:xfrm>
            <a:off x="2529175" y="2051100"/>
            <a:ext cx="6361600" cy="27562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Hello World</a:t>
            </a:r>
            <a:endParaRPr/>
          </a:p>
        </p:txBody>
      </p:sp>
      <p:sp>
        <p:nvSpPr>
          <p:cNvPr id="271" name="Google Shape;271;p34"/>
          <p:cNvSpPr txBox="1"/>
          <p:nvPr>
            <p:ph idx="1" type="body"/>
          </p:nvPr>
        </p:nvSpPr>
        <p:spPr>
          <a:xfrm>
            <a:off x="1297500" y="1567550"/>
            <a:ext cx="3403200" cy="3384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a:t>Open Atom in New Window</a:t>
            </a:r>
            <a:endParaRPr/>
          </a:p>
          <a:p>
            <a:pPr indent="-311150" lvl="0" marL="457200" rtl="0" algn="l">
              <a:spcBef>
                <a:spcPts val="0"/>
              </a:spcBef>
              <a:spcAft>
                <a:spcPts val="0"/>
              </a:spcAft>
              <a:buSzPts val="1300"/>
              <a:buAutoNum type="arabicPeriod"/>
            </a:pPr>
            <a:r>
              <a:rPr lang="en"/>
              <a:t>Type out an HTML document</a:t>
            </a:r>
            <a:endParaRPr/>
          </a:p>
          <a:p>
            <a:pPr indent="-311150" lvl="0" marL="457200" rtl="0" algn="l">
              <a:spcBef>
                <a:spcPts val="0"/>
              </a:spcBef>
              <a:spcAft>
                <a:spcPts val="0"/>
              </a:spcAft>
              <a:buSzPts val="1300"/>
              <a:buAutoNum type="arabicPeriod"/>
            </a:pPr>
            <a:r>
              <a:rPr lang="en"/>
              <a:t>Save as index.html</a:t>
            </a:r>
            <a:endParaRPr/>
          </a:p>
          <a:p>
            <a:pPr indent="-311150" lvl="0" marL="457200" rtl="0" algn="l">
              <a:spcBef>
                <a:spcPts val="0"/>
              </a:spcBef>
              <a:spcAft>
                <a:spcPts val="0"/>
              </a:spcAft>
              <a:buSzPts val="1300"/>
              <a:buAutoNum type="arabicPeriod"/>
            </a:pPr>
            <a:r>
              <a:rPr lang="en"/>
              <a:t>Open the index.html file by double clicking</a:t>
            </a:r>
            <a:endParaRPr/>
          </a:p>
          <a:p>
            <a:pPr indent="-311150" lvl="0" marL="457200" rtl="0" algn="l">
              <a:spcBef>
                <a:spcPts val="0"/>
              </a:spcBef>
              <a:spcAft>
                <a:spcPts val="0"/>
              </a:spcAft>
              <a:buSzPts val="1300"/>
              <a:buAutoNum type="arabicPeriod"/>
            </a:pPr>
            <a:r>
              <a:rPr lang="en"/>
              <a:t>Notice the URL when you double click the file “file:///Users/name/location/index.html”</a:t>
            </a:r>
            <a:endParaRPr/>
          </a:p>
          <a:p>
            <a:pPr indent="-298450" lvl="1" marL="914400" rtl="0" algn="l">
              <a:spcBef>
                <a:spcPts val="0"/>
              </a:spcBef>
              <a:spcAft>
                <a:spcPts val="0"/>
              </a:spcAft>
              <a:buSzPts val="1100"/>
              <a:buAutoNum type="alphaLcPeriod"/>
            </a:pPr>
            <a:r>
              <a:rPr lang="en"/>
              <a:t>This means your file is being served on the local file system</a:t>
            </a:r>
            <a:endParaRPr/>
          </a:p>
          <a:p>
            <a:pPr indent="-311150" lvl="0" marL="457200" rtl="0" algn="l">
              <a:spcBef>
                <a:spcPts val="0"/>
              </a:spcBef>
              <a:spcAft>
                <a:spcPts val="0"/>
              </a:spcAft>
              <a:buSzPts val="1300"/>
              <a:buAutoNum type="arabicPeriod"/>
            </a:pPr>
            <a:r>
              <a:rPr lang="en"/>
              <a:t>Make an edit to your file</a:t>
            </a:r>
            <a:endParaRPr/>
          </a:p>
          <a:p>
            <a:pPr indent="-311150" lvl="0" marL="457200" rtl="0" algn="l">
              <a:spcBef>
                <a:spcPts val="0"/>
              </a:spcBef>
              <a:spcAft>
                <a:spcPts val="0"/>
              </a:spcAft>
              <a:buSzPts val="1300"/>
              <a:buAutoNum type="arabicPeriod"/>
            </a:pPr>
            <a:r>
              <a:rPr lang="en"/>
              <a:t>Save your file</a:t>
            </a:r>
            <a:endParaRPr/>
          </a:p>
          <a:p>
            <a:pPr indent="-311150" lvl="0" marL="457200" rtl="0" algn="l">
              <a:spcBef>
                <a:spcPts val="0"/>
              </a:spcBef>
              <a:spcAft>
                <a:spcPts val="0"/>
              </a:spcAft>
              <a:buSzPts val="1300"/>
              <a:buAutoNum type="arabicPeriod"/>
            </a:pPr>
            <a:r>
              <a:rPr lang="en"/>
              <a:t>Reload your browser</a:t>
            </a:r>
            <a:endParaRPr/>
          </a:p>
        </p:txBody>
      </p:sp>
      <p:sp>
        <p:nvSpPr>
          <p:cNvPr id="272" name="Google Shape;272;p34"/>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What we’ve done is create our first HTML file. Opened it in the browser, made a change and got to see that change take place.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72"/>
                                        </p:tgtEl>
                                        <p:attrNameLst>
                                          <p:attrName>style.visibility</p:attrName>
                                        </p:attrNameLst>
                                      </p:cBhvr>
                                      <p:to>
                                        <p:strVal val="visible"/>
                                      </p:to>
                                    </p:set>
                                    <p:anim calcmode="lin" valueType="num">
                                      <p:cBhvr additive="base">
                                        <p:cTn dur="1000"/>
                                        <p:tgtEl>
                                          <p:spTgt spid="27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Hello World using a Server</a:t>
            </a:r>
            <a:endParaRPr/>
          </a:p>
        </p:txBody>
      </p:sp>
      <p:sp>
        <p:nvSpPr>
          <p:cNvPr id="278" name="Google Shape;278;p35"/>
          <p:cNvSpPr txBox="1"/>
          <p:nvPr>
            <p:ph idx="1" type="body"/>
          </p:nvPr>
        </p:nvSpPr>
        <p:spPr>
          <a:xfrm>
            <a:off x="1297500" y="1567550"/>
            <a:ext cx="3403200" cy="18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way the internet works is that a Client will make REQUESTS to a Server and the Server will send back RESPONSES. </a:t>
            </a:r>
            <a:endParaRPr/>
          </a:p>
          <a:p>
            <a:pPr indent="0" lvl="0" marL="0" rtl="0" algn="l">
              <a:spcBef>
                <a:spcPts val="1600"/>
              </a:spcBef>
              <a:spcAft>
                <a:spcPts val="1600"/>
              </a:spcAft>
              <a:buNone/>
            </a:pPr>
            <a:r>
              <a:rPr lang="en"/>
              <a:t>Servers don’t have to be somewhere else we can actually do it on our own computer for a better development experience. </a:t>
            </a:r>
            <a:endParaRPr/>
          </a:p>
        </p:txBody>
      </p:sp>
      <p:sp>
        <p:nvSpPr>
          <p:cNvPr id="279" name="Google Shape;279;p35"/>
          <p:cNvSpPr txBox="1"/>
          <p:nvPr>
            <p:ph idx="2" type="body"/>
          </p:nvPr>
        </p:nvSpPr>
        <p:spPr>
          <a:xfrm>
            <a:off x="4933225" y="1567550"/>
            <a:ext cx="3403200" cy="3271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a:t>Click Atom &gt; Preferences or cmd + ,</a:t>
            </a:r>
            <a:endParaRPr/>
          </a:p>
          <a:p>
            <a:pPr indent="-311150" lvl="0" marL="457200" rtl="0" algn="l">
              <a:spcBef>
                <a:spcPts val="0"/>
              </a:spcBef>
              <a:spcAft>
                <a:spcPts val="0"/>
              </a:spcAft>
              <a:buSzPts val="1300"/>
              <a:buAutoNum type="arabicPeriod"/>
            </a:pPr>
            <a:r>
              <a:rPr lang="en"/>
              <a:t>Click Install in Settings tab</a:t>
            </a:r>
            <a:endParaRPr/>
          </a:p>
          <a:p>
            <a:pPr indent="-298450" lvl="1" marL="914400" rtl="0" algn="l">
              <a:spcBef>
                <a:spcPts val="0"/>
              </a:spcBef>
              <a:spcAft>
                <a:spcPts val="0"/>
              </a:spcAft>
              <a:buSzPts val="1100"/>
              <a:buAutoNum type="alphaLcPeriod"/>
            </a:pPr>
            <a:r>
              <a:rPr lang="en"/>
              <a:t>Make sure “Packages” is highlighted</a:t>
            </a:r>
            <a:endParaRPr/>
          </a:p>
          <a:p>
            <a:pPr indent="-311150" lvl="0" marL="457200" rtl="0" algn="l">
              <a:spcBef>
                <a:spcPts val="0"/>
              </a:spcBef>
              <a:spcAft>
                <a:spcPts val="0"/>
              </a:spcAft>
              <a:buSzPts val="1300"/>
              <a:buAutoNum type="arabicPeriod"/>
            </a:pPr>
            <a:r>
              <a:rPr lang="en"/>
              <a:t>Search for “atom-live-server”</a:t>
            </a:r>
            <a:endParaRPr/>
          </a:p>
          <a:p>
            <a:pPr indent="-311150" lvl="0" marL="457200" rtl="0" algn="l">
              <a:spcBef>
                <a:spcPts val="0"/>
              </a:spcBef>
              <a:spcAft>
                <a:spcPts val="0"/>
              </a:spcAft>
              <a:buSzPts val="1300"/>
              <a:buAutoNum type="arabicPeriod"/>
            </a:pPr>
            <a:r>
              <a:rPr lang="en"/>
              <a:t>Click install</a:t>
            </a:r>
            <a:endParaRPr/>
          </a:p>
          <a:p>
            <a:pPr indent="-311150" lvl="0" marL="457200" rtl="0" algn="l">
              <a:spcBef>
                <a:spcPts val="0"/>
              </a:spcBef>
              <a:spcAft>
                <a:spcPts val="0"/>
              </a:spcAft>
              <a:buSzPts val="1300"/>
              <a:buAutoNum type="arabicPeriod"/>
            </a:pPr>
            <a:r>
              <a:rPr lang="en"/>
              <a:t>Go back to your index.html tab</a:t>
            </a:r>
            <a:endParaRPr/>
          </a:p>
          <a:p>
            <a:pPr indent="-311150" lvl="0" marL="457200" rtl="0" algn="l">
              <a:spcBef>
                <a:spcPts val="0"/>
              </a:spcBef>
              <a:spcAft>
                <a:spcPts val="0"/>
              </a:spcAft>
              <a:buSzPts val="1300"/>
              <a:buAutoNum type="arabicPeriod"/>
            </a:pPr>
            <a:r>
              <a:rPr lang="en"/>
              <a:t>Click Packages &gt; atom-live-server</a:t>
            </a:r>
            <a:endParaRPr/>
          </a:p>
          <a:p>
            <a:pPr indent="-311150" lvl="0" marL="457200" rtl="0" algn="l">
              <a:spcBef>
                <a:spcPts val="0"/>
              </a:spcBef>
              <a:spcAft>
                <a:spcPts val="0"/>
              </a:spcAft>
              <a:buSzPts val="1300"/>
              <a:buAutoNum type="arabicPeriod"/>
            </a:pPr>
            <a:r>
              <a:rPr lang="en"/>
              <a:t>This will start a server on 127.0.0.1:3000</a:t>
            </a:r>
            <a:endParaRPr/>
          </a:p>
          <a:p>
            <a:pPr indent="-311150" lvl="0" marL="457200" rtl="0" algn="l">
              <a:spcBef>
                <a:spcPts val="0"/>
              </a:spcBef>
              <a:spcAft>
                <a:spcPts val="0"/>
              </a:spcAft>
              <a:buSzPts val="1300"/>
              <a:buAutoNum type="arabicPeriod"/>
            </a:pPr>
            <a:r>
              <a:rPr lang="en"/>
              <a:t>Make an edit to your index.html &amp; save</a:t>
            </a:r>
            <a:endParaRPr/>
          </a:p>
          <a:p>
            <a:pPr indent="-311150" lvl="0" marL="457200" rtl="0" algn="l">
              <a:spcBef>
                <a:spcPts val="0"/>
              </a:spcBef>
              <a:spcAft>
                <a:spcPts val="0"/>
              </a:spcAft>
              <a:buSzPts val="1300"/>
              <a:buAutoNum type="arabicPeriod"/>
            </a:pPr>
            <a:r>
              <a:rPr lang="en"/>
              <a:t>Your browser should autoreload your changes</a:t>
            </a:r>
            <a:endParaRPr/>
          </a:p>
        </p:txBody>
      </p:sp>
      <p:pic>
        <p:nvPicPr>
          <p:cNvPr descr="Image result for ip address" id="280" name="Google Shape;280;p35"/>
          <p:cNvPicPr preferRelativeResize="0"/>
          <p:nvPr/>
        </p:nvPicPr>
        <p:blipFill>
          <a:blip r:embed="rId3">
            <a:alphaModFix/>
          </a:blip>
          <a:stretch>
            <a:fillRect/>
          </a:stretch>
        </p:blipFill>
        <p:spPr>
          <a:xfrm>
            <a:off x="1422713" y="3601325"/>
            <a:ext cx="3152775" cy="1447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pic>
        <p:nvPicPr>
          <p:cNvPr id="285" name="Google Shape;285;p36"/>
          <p:cNvPicPr preferRelativeResize="0"/>
          <p:nvPr/>
        </p:nvPicPr>
        <p:blipFill>
          <a:blip r:embed="rId3">
            <a:alphaModFix/>
          </a:blip>
          <a:stretch>
            <a:fillRect/>
          </a:stretch>
        </p:blipFill>
        <p:spPr>
          <a:xfrm>
            <a:off x="1052725" y="686975"/>
            <a:ext cx="7261275" cy="42453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Hello World using a Server Breakdown</a:t>
            </a:r>
            <a:endParaRPr/>
          </a:p>
        </p:txBody>
      </p:sp>
      <p:sp>
        <p:nvSpPr>
          <p:cNvPr id="291" name="Google Shape;291;p3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Ok so you may be asking yourself, what is going on? Simply put the package we are using is running some JavaScript behind the scenes that when we make changes to the file it will tell the browser to refresh itself.</a:t>
            </a:r>
            <a:endParaRPr/>
          </a:p>
          <a:p>
            <a:pPr indent="0" lvl="0" marL="0" rtl="0" algn="l">
              <a:spcBef>
                <a:spcPts val="1600"/>
              </a:spcBef>
              <a:spcAft>
                <a:spcPts val="0"/>
              </a:spcAft>
              <a:buNone/>
            </a:pPr>
            <a:r>
              <a:rPr lang="en"/>
              <a:t>This is one of the many time saving tools available while developing. The other added benefit is that we are able to test our code in a real browser.</a:t>
            </a:r>
            <a:endParaRPr/>
          </a:p>
          <a:p>
            <a:pPr indent="0" lvl="0" marL="0" rtl="0" algn="l">
              <a:spcBef>
                <a:spcPts val="1600"/>
              </a:spcBef>
              <a:spcAft>
                <a:spcPts val="0"/>
              </a:spcAft>
              <a:buNone/>
            </a:pPr>
            <a:r>
              <a:rPr lang="en"/>
              <a:t>For fun copy the URL or type in 127.0.0.1:3000 into FireFox and or Safari and you should see the same page. Now you can test your code in different browser all in real time if you wanted.</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Fun fact 127.0.0.1:3000 is the same as typing localhost:3000</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38"/>
          <p:cNvSpPr txBox="1"/>
          <p:nvPr>
            <p:ph idx="1" type="body"/>
          </p:nvPr>
        </p:nvSpPr>
        <p:spPr>
          <a:xfrm>
            <a:off x="5833850" y="1399100"/>
            <a:ext cx="25527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u="sng">
                <a:solidFill>
                  <a:schemeClr val="hlink"/>
                </a:solidFill>
                <a:hlinkClick r:id="rId3"/>
              </a:rPr>
              <a:t>StackOverflow - HTML</a:t>
            </a:r>
            <a:endParaRPr/>
          </a:p>
          <a:p>
            <a:pPr indent="-311150" lvl="0" marL="457200" rtl="0" algn="l">
              <a:spcBef>
                <a:spcPts val="0"/>
              </a:spcBef>
              <a:spcAft>
                <a:spcPts val="0"/>
              </a:spcAft>
              <a:buSzPts val="1300"/>
              <a:buChar char="●"/>
            </a:pPr>
            <a:r>
              <a:rPr lang="en" u="sng">
                <a:solidFill>
                  <a:schemeClr val="hlink"/>
                </a:solidFill>
                <a:hlinkClick r:id="rId4"/>
              </a:rPr>
              <a:t>W3Schools</a:t>
            </a:r>
            <a:endParaRPr/>
          </a:p>
          <a:p>
            <a:pPr indent="-311150" lvl="0" marL="457200" rtl="0" algn="l">
              <a:spcBef>
                <a:spcPts val="0"/>
              </a:spcBef>
              <a:spcAft>
                <a:spcPts val="0"/>
              </a:spcAft>
              <a:buSzPts val="1300"/>
              <a:buChar char="●"/>
            </a:pPr>
            <a:r>
              <a:rPr lang="en" u="sng">
                <a:solidFill>
                  <a:schemeClr val="hlink"/>
                </a:solidFill>
                <a:hlinkClick r:id="rId5"/>
              </a:rPr>
              <a:t>HTML Cheatsheet</a:t>
            </a:r>
            <a:endParaRPr/>
          </a:p>
        </p:txBody>
      </p:sp>
      <p:sp>
        <p:nvSpPr>
          <p:cNvPr id="297" name="Google Shape;297;p3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Help Resources</a:t>
            </a:r>
            <a:endParaRPr/>
          </a:p>
        </p:txBody>
      </p:sp>
      <p:pic>
        <p:nvPicPr>
          <p:cNvPr id="298" name="Google Shape;298;p38"/>
          <p:cNvPicPr preferRelativeResize="0"/>
          <p:nvPr/>
        </p:nvPicPr>
        <p:blipFill>
          <a:blip r:embed="rId6">
            <a:alphaModFix/>
          </a:blip>
          <a:stretch>
            <a:fillRect/>
          </a:stretch>
        </p:blipFill>
        <p:spPr>
          <a:xfrm>
            <a:off x="1088300" y="1399100"/>
            <a:ext cx="4188025" cy="23453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000"/>
                                        <p:tgtEl>
                                          <p:spTgt spid="29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3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What is a tag?</a:t>
            </a:r>
            <a:endParaRPr/>
          </a:p>
        </p:txBody>
      </p:sp>
      <p:sp>
        <p:nvSpPr>
          <p:cNvPr id="304" name="Google Shape;304;p39"/>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HTML tag is anything that resembles &lt;tag&gt;...&lt;/tag&gt;</a:t>
            </a:r>
            <a:endParaRPr/>
          </a:p>
          <a:p>
            <a:pPr indent="0" lvl="0" marL="0" rtl="0" algn="l">
              <a:spcBef>
                <a:spcPts val="1600"/>
              </a:spcBef>
              <a:spcAft>
                <a:spcPts val="0"/>
              </a:spcAft>
              <a:buNone/>
            </a:pPr>
            <a:r>
              <a:rPr lang="en"/>
              <a:t>&lt;h1&gt;Hello World&lt;/h1&gt;</a:t>
            </a:r>
            <a:endParaRPr/>
          </a:p>
          <a:p>
            <a:pPr indent="0" lvl="0" marL="0" rtl="0" algn="l">
              <a:spcBef>
                <a:spcPts val="1600"/>
              </a:spcBef>
              <a:spcAft>
                <a:spcPts val="0"/>
              </a:spcAft>
              <a:buNone/>
            </a:pPr>
            <a:r>
              <a:rPr lang="en"/>
              <a:t>What opens must close unless it is a special </a:t>
            </a:r>
            <a:r>
              <a:rPr b="1" lang="en"/>
              <a:t>Self Closing Tag:</a:t>
            </a:r>
            <a:endParaRPr b="1"/>
          </a:p>
          <a:p>
            <a:pPr indent="0" lvl="0" marL="0" rtl="0" algn="l">
              <a:spcBef>
                <a:spcPts val="1600"/>
              </a:spcBef>
              <a:spcAft>
                <a:spcPts val="1600"/>
              </a:spcAft>
              <a:buNone/>
            </a:pPr>
            <a:r>
              <a:rPr lang="en"/>
              <a:t>&lt;img src=”...” /&gt; or &lt;br /&gt;</a:t>
            </a:r>
            <a:endParaRPr/>
          </a:p>
        </p:txBody>
      </p:sp>
      <p:sp>
        <p:nvSpPr>
          <p:cNvPr id="305" name="Google Shape;305;p39"/>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Tags are surrounded by angle brackets</a:t>
            </a:r>
            <a:endParaRPr/>
          </a:p>
          <a:p>
            <a:pPr indent="-311150" lvl="0" marL="457200" rtl="0" algn="l">
              <a:spcBef>
                <a:spcPts val="0"/>
              </a:spcBef>
              <a:spcAft>
                <a:spcPts val="0"/>
              </a:spcAft>
              <a:buSzPts val="1300"/>
              <a:buChar char="●"/>
            </a:pPr>
            <a:r>
              <a:rPr lang="en"/>
              <a:t>Come in pairs, what you open you must close</a:t>
            </a:r>
            <a:endParaRPr/>
          </a:p>
          <a:p>
            <a:pPr indent="-311150" lvl="0" marL="457200" rtl="0" algn="l">
              <a:spcBef>
                <a:spcPts val="0"/>
              </a:spcBef>
              <a:spcAft>
                <a:spcPts val="0"/>
              </a:spcAft>
              <a:buSzPts val="1300"/>
              <a:buChar char="●"/>
            </a:pPr>
            <a:r>
              <a:rPr lang="en"/>
              <a:t>Some tags are self closing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03"/>
                                        </p:tgtEl>
                                        <p:attrNameLst>
                                          <p:attrName>style.visibility</p:attrName>
                                        </p:attrNameLst>
                                      </p:cBhvr>
                                      <p:to>
                                        <p:strVal val="visible"/>
                                      </p:to>
                                    </p:set>
                                    <p:animEffect filter="fade" transition="in">
                                      <p:cBhvr>
                                        <p:cTn dur="1000"/>
                                        <p:tgtEl>
                                          <p:spTgt spid="3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1000"/>
                                        <p:tgtEl>
                                          <p:spTgt spid="3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Tag Breakdown</a:t>
            </a:r>
            <a:endParaRPr/>
          </a:p>
        </p:txBody>
      </p:sp>
      <p:pic>
        <p:nvPicPr>
          <p:cNvPr descr="Related image" id="311" name="Google Shape;311;p40"/>
          <p:cNvPicPr preferRelativeResize="0"/>
          <p:nvPr/>
        </p:nvPicPr>
        <p:blipFill>
          <a:blip r:embed="rId3">
            <a:alphaModFix/>
          </a:blip>
          <a:stretch>
            <a:fillRect/>
          </a:stretch>
        </p:blipFill>
        <p:spPr>
          <a:xfrm>
            <a:off x="572613" y="1528450"/>
            <a:ext cx="7998775" cy="2950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1000"/>
                                        <p:tgtEl>
                                          <p:spTgt spid="31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11"/>
                                        </p:tgtEl>
                                        <p:attrNameLst>
                                          <p:attrName>style.visibility</p:attrName>
                                        </p:attrNameLst>
                                      </p:cBhvr>
                                      <p:to>
                                        <p:strVal val="visible"/>
                                      </p:to>
                                    </p:set>
                                    <p:animEffect filter="fade" transition="in">
                                      <p:cBhvr>
                                        <p:cTn dur="1000"/>
                                        <p:tgtEl>
                                          <p:spTgt spid="3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4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a:t>
            </a:r>
            <a:r>
              <a:rPr lang="en"/>
              <a:t>Experiment</a:t>
            </a:r>
            <a:r>
              <a:rPr lang="en"/>
              <a:t> with Tags</a:t>
            </a:r>
            <a:endParaRPr/>
          </a:p>
        </p:txBody>
      </p:sp>
      <p:sp>
        <p:nvSpPr>
          <p:cNvPr id="317" name="Google Shape;317;p41"/>
          <p:cNvSpPr txBox="1"/>
          <p:nvPr>
            <p:ph idx="1" type="body"/>
          </p:nvPr>
        </p:nvSpPr>
        <p:spPr>
          <a:xfrm>
            <a:off x="1297500" y="1567550"/>
            <a:ext cx="3403200" cy="25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together start writing some tags and watch what happens in the browser</a:t>
            </a:r>
            <a:endParaRPr/>
          </a:p>
          <a:p>
            <a:pPr indent="-311150" lvl="0" marL="457200" rtl="0" algn="l">
              <a:spcBef>
                <a:spcPts val="1600"/>
              </a:spcBef>
              <a:spcAft>
                <a:spcPts val="0"/>
              </a:spcAft>
              <a:buSzPts val="1300"/>
              <a:buChar char="●"/>
            </a:pPr>
            <a:r>
              <a:rPr lang="en"/>
              <a:t>Headers: h1 - h6</a:t>
            </a:r>
            <a:endParaRPr/>
          </a:p>
          <a:p>
            <a:pPr indent="-311150" lvl="0" marL="457200" rtl="0" algn="l">
              <a:spcBef>
                <a:spcPts val="0"/>
              </a:spcBef>
              <a:spcAft>
                <a:spcPts val="0"/>
              </a:spcAft>
              <a:buSzPts val="1300"/>
              <a:buChar char="●"/>
            </a:pPr>
            <a:r>
              <a:rPr lang="en"/>
              <a:t>Paragraph: p</a:t>
            </a:r>
            <a:endParaRPr/>
          </a:p>
          <a:p>
            <a:pPr indent="-311150" lvl="0" marL="457200" rtl="0" algn="l">
              <a:spcBef>
                <a:spcPts val="0"/>
              </a:spcBef>
              <a:spcAft>
                <a:spcPts val="0"/>
              </a:spcAft>
              <a:buSzPts val="1300"/>
              <a:buChar char="●"/>
            </a:pPr>
            <a:r>
              <a:rPr lang="en"/>
              <a:t>Span: span</a:t>
            </a:r>
            <a:endParaRPr/>
          </a:p>
          <a:p>
            <a:pPr indent="-311150" lvl="0" marL="457200" rtl="0" algn="l">
              <a:spcBef>
                <a:spcPts val="0"/>
              </a:spcBef>
              <a:spcAft>
                <a:spcPts val="0"/>
              </a:spcAft>
              <a:buSzPts val="1300"/>
              <a:buChar char="●"/>
            </a:pPr>
            <a:r>
              <a:rPr lang="en"/>
              <a:t>Anchor: a</a:t>
            </a:r>
            <a:endParaRPr/>
          </a:p>
          <a:p>
            <a:pPr indent="-311150" lvl="0" marL="457200" rtl="0" algn="l">
              <a:spcBef>
                <a:spcPts val="0"/>
              </a:spcBef>
              <a:spcAft>
                <a:spcPts val="0"/>
              </a:spcAft>
              <a:buSzPts val="1300"/>
              <a:buChar char="●"/>
            </a:pPr>
            <a:r>
              <a:rPr lang="en"/>
              <a:t>Image: img</a:t>
            </a:r>
            <a:endParaRPr/>
          </a:p>
          <a:p>
            <a:pPr indent="-311150" lvl="0" marL="457200" rtl="0" algn="l">
              <a:spcBef>
                <a:spcPts val="0"/>
              </a:spcBef>
              <a:spcAft>
                <a:spcPts val="0"/>
              </a:spcAft>
              <a:buSzPts val="1300"/>
              <a:buChar char="●"/>
            </a:pPr>
            <a:r>
              <a:rPr lang="en"/>
              <a:t>Unordered Lists: ul</a:t>
            </a:r>
            <a:endParaRPr/>
          </a:p>
          <a:p>
            <a:pPr indent="-311150" lvl="0" marL="457200" rtl="0" algn="l">
              <a:spcBef>
                <a:spcPts val="0"/>
              </a:spcBef>
              <a:spcAft>
                <a:spcPts val="0"/>
              </a:spcAft>
              <a:buSzPts val="1300"/>
              <a:buChar char="●"/>
            </a:pPr>
            <a:r>
              <a:rPr lang="en"/>
              <a:t>Ordered Lists: ol</a:t>
            </a:r>
            <a:endParaRPr/>
          </a:p>
        </p:txBody>
      </p:sp>
      <p:sp>
        <p:nvSpPr>
          <p:cNvPr id="318" name="Google Shape;318;p41"/>
          <p:cNvSpPr txBox="1"/>
          <p:nvPr>
            <p:ph idx="2" type="body"/>
          </p:nvPr>
        </p:nvSpPr>
        <p:spPr>
          <a:xfrm>
            <a:off x="4933225" y="1567550"/>
            <a:ext cx="3403200" cy="320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will notice that some elements render on new lines and other elements render inline. This concept is </a:t>
            </a:r>
            <a:r>
              <a:rPr b="1" lang="en"/>
              <a:t>Inline vs Block Level Elements</a:t>
            </a:r>
            <a:endParaRPr/>
          </a:p>
          <a:p>
            <a:pPr indent="0" lvl="0" marL="0" rtl="0" algn="l">
              <a:spcBef>
                <a:spcPts val="1600"/>
              </a:spcBef>
              <a:spcAft>
                <a:spcPts val="0"/>
              </a:spcAft>
              <a:buNone/>
            </a:pPr>
            <a:r>
              <a:rPr lang="en"/>
              <a:t>Inline Elements:</a:t>
            </a:r>
            <a:endParaRPr/>
          </a:p>
          <a:p>
            <a:pPr indent="-311150" lvl="0" marL="457200" rtl="0" algn="l">
              <a:spcBef>
                <a:spcPts val="1600"/>
              </a:spcBef>
              <a:spcAft>
                <a:spcPts val="0"/>
              </a:spcAft>
              <a:buSzPts val="1300"/>
              <a:buChar char="●"/>
            </a:pPr>
            <a:r>
              <a:rPr lang="en"/>
              <a:t>Do not start on a new line</a:t>
            </a:r>
            <a:endParaRPr/>
          </a:p>
          <a:p>
            <a:pPr indent="-311150" lvl="0" marL="457200" rtl="0" algn="l">
              <a:spcBef>
                <a:spcPts val="0"/>
              </a:spcBef>
              <a:spcAft>
                <a:spcPts val="0"/>
              </a:spcAft>
              <a:buSzPts val="1300"/>
              <a:buChar char="●"/>
            </a:pPr>
            <a:r>
              <a:rPr lang="en"/>
              <a:t>Only as wide as needed</a:t>
            </a:r>
            <a:endParaRPr/>
          </a:p>
          <a:p>
            <a:pPr indent="0" lvl="0" marL="0" rtl="0" algn="l">
              <a:spcBef>
                <a:spcPts val="1600"/>
              </a:spcBef>
              <a:spcAft>
                <a:spcPts val="0"/>
              </a:spcAft>
              <a:buNone/>
            </a:pPr>
            <a:r>
              <a:rPr lang="en"/>
              <a:t>Block Elements</a:t>
            </a:r>
            <a:endParaRPr/>
          </a:p>
          <a:p>
            <a:pPr indent="-311150" lvl="0" marL="457200" rtl="0" algn="l">
              <a:spcBef>
                <a:spcPts val="1600"/>
              </a:spcBef>
              <a:spcAft>
                <a:spcPts val="0"/>
              </a:spcAft>
              <a:buSzPts val="1300"/>
              <a:buChar char="●"/>
            </a:pPr>
            <a:r>
              <a:rPr lang="en"/>
              <a:t>Start on new line</a:t>
            </a:r>
            <a:endParaRPr/>
          </a:p>
          <a:p>
            <a:pPr indent="-311150" lvl="0" marL="457200" rtl="0" algn="l">
              <a:spcBef>
                <a:spcPts val="0"/>
              </a:spcBef>
              <a:spcAft>
                <a:spcPts val="0"/>
              </a:spcAft>
              <a:buSzPts val="1300"/>
              <a:buChar char="●"/>
            </a:pPr>
            <a:r>
              <a:rPr lang="en"/>
              <a:t>Full width</a:t>
            </a:r>
            <a:endParaRPr/>
          </a:p>
        </p:txBody>
      </p:sp>
      <p:sp>
        <p:nvSpPr>
          <p:cNvPr id="319" name="Google Shape;319;p41"/>
          <p:cNvSpPr txBox="1"/>
          <p:nvPr/>
        </p:nvSpPr>
        <p:spPr>
          <a:xfrm>
            <a:off x="1209825" y="4290650"/>
            <a:ext cx="3123000" cy="4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Full list of Inline and Block Elements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gtEl>
                                        <p:attrNameLst>
                                          <p:attrName>style.visibility</p:attrName>
                                        </p:attrNameLst>
                                      </p:cBhvr>
                                      <p:to>
                                        <p:strVal val="visible"/>
                                      </p:to>
                                    </p:set>
                                    <p:animEffect filter="fade" transition="in">
                                      <p:cBhvr>
                                        <p:cTn dur="1000"/>
                                        <p:tgtEl>
                                          <p:spTgt spid="3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9"/>
                                        </p:tgtEl>
                                        <p:attrNameLst>
                                          <p:attrName>style.visibility</p:attrName>
                                        </p:attrNameLst>
                                      </p:cBhvr>
                                      <p:to>
                                        <p:strVal val="visible"/>
                                      </p:to>
                                    </p:set>
                                    <p:animEffect filter="fade" transition="in">
                                      <p:cBhvr>
                                        <p:cTn dur="1000"/>
                                        <p:tgtEl>
                                          <p:spTgt spid="3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a:t>
            </a:r>
            <a:r>
              <a:rPr lang="en"/>
              <a:t>Last Week Review</a:t>
            </a:r>
            <a:endParaRPr/>
          </a:p>
        </p:txBody>
      </p:sp>
      <p:sp>
        <p:nvSpPr>
          <p:cNvPr id="148" name="Google Shape;148;p15"/>
          <p:cNvSpPr txBox="1"/>
          <p:nvPr>
            <p:ph idx="1" type="body"/>
          </p:nvPr>
        </p:nvSpPr>
        <p:spPr>
          <a:xfrm>
            <a:off x="1297500" y="1567550"/>
            <a:ext cx="43761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Hyper Text Markup Language</a:t>
            </a:r>
            <a:endParaRPr/>
          </a:p>
          <a:p>
            <a:pPr indent="-298450" lvl="1" marL="914400" rtl="0" algn="l">
              <a:spcBef>
                <a:spcPts val="0"/>
              </a:spcBef>
              <a:spcAft>
                <a:spcPts val="0"/>
              </a:spcAft>
              <a:buSzPts val="1100"/>
              <a:buChar char="○"/>
            </a:pPr>
            <a:r>
              <a:rPr lang="en"/>
              <a:t>Think of as a Skeleton</a:t>
            </a:r>
            <a:endParaRPr/>
          </a:p>
          <a:p>
            <a:pPr indent="-298450" lvl="1" marL="914400" rtl="0" algn="l">
              <a:spcBef>
                <a:spcPts val="0"/>
              </a:spcBef>
              <a:spcAft>
                <a:spcPts val="0"/>
              </a:spcAft>
              <a:buSzPts val="1100"/>
              <a:buChar char="○"/>
            </a:pPr>
            <a:r>
              <a:rPr lang="en"/>
              <a:t>Holds everything together </a:t>
            </a:r>
            <a:endParaRPr/>
          </a:p>
          <a:p>
            <a:pPr indent="-311150" lvl="0" marL="457200" rtl="0" algn="l">
              <a:spcBef>
                <a:spcPts val="0"/>
              </a:spcBef>
              <a:spcAft>
                <a:spcPts val="0"/>
              </a:spcAft>
              <a:buSzPts val="1300"/>
              <a:buChar char="●"/>
            </a:pPr>
            <a:r>
              <a:rPr lang="en"/>
              <a:t>Cascading Style Sheets</a:t>
            </a:r>
            <a:endParaRPr/>
          </a:p>
          <a:p>
            <a:pPr indent="-298450" lvl="1" marL="914400" rtl="0" algn="l">
              <a:spcBef>
                <a:spcPts val="0"/>
              </a:spcBef>
              <a:spcAft>
                <a:spcPts val="0"/>
              </a:spcAft>
              <a:buSzPts val="1100"/>
              <a:buChar char="○"/>
            </a:pPr>
            <a:r>
              <a:rPr lang="en"/>
              <a:t>Think of as Clothes</a:t>
            </a:r>
            <a:endParaRPr/>
          </a:p>
          <a:p>
            <a:pPr indent="-298450" lvl="1" marL="914400" rtl="0" algn="l">
              <a:spcBef>
                <a:spcPts val="0"/>
              </a:spcBef>
              <a:spcAft>
                <a:spcPts val="0"/>
              </a:spcAft>
              <a:buSzPts val="1100"/>
              <a:buChar char="○"/>
            </a:pPr>
            <a:r>
              <a:rPr lang="en"/>
              <a:t>Styling of website or rather </a:t>
            </a:r>
            <a:r>
              <a:rPr b="1" lang="en"/>
              <a:t>the presentation</a:t>
            </a:r>
            <a:endParaRPr b="1"/>
          </a:p>
          <a:p>
            <a:pPr indent="-311150" lvl="0" marL="457200" rtl="0" algn="l">
              <a:spcBef>
                <a:spcPts val="0"/>
              </a:spcBef>
              <a:spcAft>
                <a:spcPts val="0"/>
              </a:spcAft>
              <a:buSzPts val="1300"/>
              <a:buChar char="●"/>
            </a:pPr>
            <a:r>
              <a:rPr lang="en"/>
              <a:t>JavaScript</a:t>
            </a:r>
            <a:endParaRPr/>
          </a:p>
          <a:p>
            <a:pPr indent="-298450" lvl="1" marL="914400" rtl="0" algn="l">
              <a:spcBef>
                <a:spcPts val="0"/>
              </a:spcBef>
              <a:spcAft>
                <a:spcPts val="0"/>
              </a:spcAft>
              <a:buSzPts val="1100"/>
              <a:buChar char="○"/>
            </a:pPr>
            <a:r>
              <a:rPr lang="en"/>
              <a:t>Think of as Muscles</a:t>
            </a:r>
            <a:endParaRPr/>
          </a:p>
          <a:p>
            <a:pPr indent="-298450" lvl="1" marL="914400" rtl="0" algn="l">
              <a:spcBef>
                <a:spcPts val="0"/>
              </a:spcBef>
              <a:spcAft>
                <a:spcPts val="0"/>
              </a:spcAft>
              <a:buSzPts val="1100"/>
              <a:buChar char="○"/>
            </a:pPr>
            <a:r>
              <a:rPr lang="en"/>
              <a:t>Creates functionality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1000"/>
                                        <p:tgtEl>
                                          <p:spTgt spid="1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Google Shape;324;p4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Tag Attributes</a:t>
            </a:r>
            <a:endParaRPr/>
          </a:p>
        </p:txBody>
      </p:sp>
      <p:sp>
        <p:nvSpPr>
          <p:cNvPr id="325" name="Google Shape;325;p4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&lt;tag attributename=”attributevalue”&gt;...&lt;/tag&gt;</a:t>
            </a:r>
            <a:endParaRPr/>
          </a:p>
          <a:p>
            <a:pPr indent="0" lvl="0" marL="0" rtl="0" algn="l">
              <a:spcBef>
                <a:spcPts val="1600"/>
              </a:spcBef>
              <a:spcAft>
                <a:spcPts val="0"/>
              </a:spcAft>
              <a:buNone/>
            </a:pPr>
            <a:r>
              <a:rPr lang="en"/>
              <a:t>&lt;a href=”</a:t>
            </a:r>
            <a:r>
              <a:rPr lang="en" u="sng">
                <a:solidFill>
                  <a:schemeClr val="hlink"/>
                </a:solidFill>
                <a:hlinkClick r:id="rId3"/>
              </a:rPr>
              <a:t>http://google.com</a:t>
            </a:r>
            <a:r>
              <a:rPr lang="en"/>
              <a:t>”&gt;Link to Google&lt;/a&gt;</a:t>
            </a:r>
            <a:endParaRPr/>
          </a:p>
          <a:p>
            <a:pPr indent="-311150" lvl="0" marL="457200" rtl="0" algn="l">
              <a:spcBef>
                <a:spcPts val="1600"/>
              </a:spcBef>
              <a:spcAft>
                <a:spcPts val="0"/>
              </a:spcAft>
              <a:buSzPts val="1300"/>
              <a:buChar char="●"/>
            </a:pPr>
            <a:r>
              <a:rPr lang="en"/>
              <a:t>Tags can have one or more attributes attached to them</a:t>
            </a:r>
            <a:endParaRPr/>
          </a:p>
          <a:p>
            <a:pPr indent="-311150" lvl="0" marL="457200" rtl="0" algn="l">
              <a:spcBef>
                <a:spcPts val="0"/>
              </a:spcBef>
              <a:spcAft>
                <a:spcPts val="0"/>
              </a:spcAft>
              <a:buSzPts val="1300"/>
              <a:buChar char="●"/>
            </a:pPr>
            <a:r>
              <a:rPr lang="en"/>
              <a:t>Some tags have specific attributes</a:t>
            </a:r>
            <a:endParaRPr/>
          </a:p>
          <a:p>
            <a:pPr indent="-311150" lvl="0" marL="457200" rtl="0" algn="l">
              <a:spcBef>
                <a:spcPts val="0"/>
              </a:spcBef>
              <a:spcAft>
                <a:spcPts val="0"/>
              </a:spcAft>
              <a:buSzPts val="1300"/>
              <a:buChar char="●"/>
            </a:pPr>
            <a:r>
              <a:rPr lang="en"/>
              <a:t>Attributes are always used with the start of a tag</a:t>
            </a:r>
            <a:endParaRPr/>
          </a:p>
          <a:p>
            <a:pPr indent="-311150" lvl="0" marL="457200" rtl="0" algn="l">
              <a:spcBef>
                <a:spcPts val="0"/>
              </a:spcBef>
              <a:spcAft>
                <a:spcPts val="0"/>
              </a:spcAft>
              <a:buSzPts val="1300"/>
              <a:buChar char="●"/>
            </a:pPr>
            <a:r>
              <a:rPr lang="en"/>
              <a:t>Are show in Key Value pairs key=”value”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1000"/>
                                        <p:tgtEl>
                                          <p:spTgt spid="3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5"/>
                                        </p:tgtEl>
                                        <p:attrNameLst>
                                          <p:attrName>style.visibility</p:attrName>
                                        </p:attrNameLst>
                                      </p:cBhvr>
                                      <p:to>
                                        <p:strVal val="visible"/>
                                      </p:to>
                                    </p:set>
                                    <p:animEffect filter="fade" transition="in">
                                      <p:cBhvr>
                                        <p:cTn dur="1000"/>
                                        <p:tgtEl>
                                          <p:spTgt spid="3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4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Week 2 Homework</a:t>
            </a:r>
            <a:endParaRPr/>
          </a:p>
        </p:txBody>
      </p:sp>
      <p:sp>
        <p:nvSpPr>
          <p:cNvPr id="331" name="Google Shape;331;p43"/>
          <p:cNvSpPr txBox="1"/>
          <p:nvPr>
            <p:ph idx="1" type="body"/>
          </p:nvPr>
        </p:nvSpPr>
        <p:spPr>
          <a:xfrm>
            <a:off x="1297500" y="1567550"/>
            <a:ext cx="27486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Homework</a:t>
            </a:r>
            <a:endParaRPr/>
          </a:p>
          <a:p>
            <a:pPr indent="-298450" lvl="1" marL="914400" rtl="0" algn="l">
              <a:spcBef>
                <a:spcPts val="0"/>
              </a:spcBef>
              <a:spcAft>
                <a:spcPts val="0"/>
              </a:spcAft>
              <a:buSzPts val="1100"/>
              <a:buChar char="○"/>
            </a:pPr>
            <a:r>
              <a:rPr lang="en"/>
              <a:t>Read: Ch 7 &amp; 8</a:t>
            </a:r>
            <a:endParaRPr/>
          </a:p>
          <a:p>
            <a:pPr indent="-298450" lvl="1" marL="914400" rtl="0" algn="l">
              <a:spcBef>
                <a:spcPts val="0"/>
              </a:spcBef>
              <a:spcAft>
                <a:spcPts val="0"/>
              </a:spcAft>
              <a:buSzPts val="1100"/>
              <a:buChar char="○"/>
            </a:pPr>
            <a:r>
              <a:rPr lang="en"/>
              <a:t>Wireframes</a:t>
            </a:r>
            <a:endParaRPr/>
          </a:p>
          <a:p>
            <a:pPr indent="-298450" lvl="2" marL="1371600" rtl="0" algn="l">
              <a:spcBef>
                <a:spcPts val="0"/>
              </a:spcBef>
              <a:spcAft>
                <a:spcPts val="0"/>
              </a:spcAft>
              <a:buSzPts val="1100"/>
              <a:buChar char="■"/>
            </a:pPr>
            <a:r>
              <a:rPr lang="en"/>
              <a:t>Media</a:t>
            </a:r>
            <a:endParaRPr/>
          </a:p>
          <a:p>
            <a:pPr indent="-298450" lvl="2" marL="1371600" rtl="0" algn="l">
              <a:spcBef>
                <a:spcPts val="0"/>
              </a:spcBef>
              <a:spcAft>
                <a:spcPts val="0"/>
              </a:spcAft>
              <a:buSzPts val="1100"/>
              <a:buChar char="■"/>
            </a:pPr>
            <a:r>
              <a:rPr lang="en"/>
              <a:t>Merch</a:t>
            </a:r>
            <a:endParaRPr/>
          </a:p>
          <a:p>
            <a:pPr indent="-298450" lvl="2" marL="1371600" rtl="0" algn="l">
              <a:spcBef>
                <a:spcPts val="0"/>
              </a:spcBef>
              <a:spcAft>
                <a:spcPts val="0"/>
              </a:spcAft>
              <a:buSzPts val="1100"/>
              <a:buChar char="■"/>
            </a:pPr>
            <a:r>
              <a:rPr lang="en"/>
              <a:t>Tour Dates</a:t>
            </a:r>
            <a:endParaRPr/>
          </a:p>
          <a:p>
            <a:pPr indent="-298450" lvl="1" marL="914400" rtl="0" algn="l">
              <a:spcBef>
                <a:spcPts val="0"/>
              </a:spcBef>
              <a:spcAft>
                <a:spcPts val="0"/>
              </a:spcAft>
              <a:buSzPts val="1100"/>
              <a:buChar char="○"/>
            </a:pPr>
            <a:r>
              <a:rPr lang="en"/>
              <a:t>Practice Coding</a:t>
            </a:r>
            <a:endParaRPr/>
          </a:p>
          <a:p>
            <a:pPr indent="-298450" lvl="2" marL="1371600" rtl="0" algn="l">
              <a:spcBef>
                <a:spcPts val="0"/>
              </a:spcBef>
              <a:spcAft>
                <a:spcPts val="0"/>
              </a:spcAft>
              <a:buSzPts val="1100"/>
              <a:buChar char="■"/>
            </a:pPr>
            <a:r>
              <a:rPr lang="en"/>
              <a:t>Make an index.html file</a:t>
            </a:r>
            <a:endParaRPr/>
          </a:p>
          <a:p>
            <a:pPr indent="-298450" lvl="2" marL="1371600" rtl="0" algn="l">
              <a:spcBef>
                <a:spcPts val="0"/>
              </a:spcBef>
              <a:spcAft>
                <a:spcPts val="0"/>
              </a:spcAft>
              <a:buSzPts val="1100"/>
              <a:buChar char="■"/>
            </a:pPr>
            <a:r>
              <a:rPr lang="en"/>
              <a:t>Practice tags </a:t>
            </a:r>
            <a:endParaRPr/>
          </a:p>
          <a:p>
            <a:pPr indent="-298450" lvl="2" marL="1371600" rtl="0" algn="l">
              <a:spcBef>
                <a:spcPts val="0"/>
              </a:spcBef>
              <a:spcAft>
                <a:spcPts val="0"/>
              </a:spcAft>
              <a:buSzPts val="1100"/>
              <a:buChar char="■"/>
            </a:pPr>
            <a:r>
              <a:rPr lang="en"/>
              <a:t>Use attributes on your tags</a:t>
            </a:r>
            <a:endParaRPr/>
          </a:p>
          <a:p>
            <a:pPr indent="-298450" lvl="2" marL="1371600" rtl="0" algn="l">
              <a:spcBef>
                <a:spcPts val="0"/>
              </a:spcBef>
              <a:spcAft>
                <a:spcPts val="0"/>
              </a:spcAft>
              <a:buSzPts val="1100"/>
              <a:buChar char="■"/>
            </a:pPr>
            <a:r>
              <a:rPr lang="en"/>
              <a:t>Lists, Paragraphs, Headers</a:t>
            </a:r>
            <a:endParaRPr/>
          </a:p>
          <a:p>
            <a:pPr indent="-298450" lvl="2" marL="1371600" rtl="0" algn="l">
              <a:spcBef>
                <a:spcPts val="0"/>
              </a:spcBef>
              <a:spcAft>
                <a:spcPts val="0"/>
              </a:spcAft>
              <a:buSzPts val="1100"/>
              <a:buChar char="■"/>
            </a:pPr>
            <a:r>
              <a:rPr lang="en"/>
              <a:t>Test out Atom Plugins and Themes</a:t>
            </a:r>
            <a:endParaRPr/>
          </a:p>
        </p:txBody>
      </p:sp>
      <p:pic>
        <p:nvPicPr>
          <p:cNvPr id="332" name="Google Shape;332;p43"/>
          <p:cNvPicPr preferRelativeResize="0"/>
          <p:nvPr/>
        </p:nvPicPr>
        <p:blipFill>
          <a:blip r:embed="rId3">
            <a:alphaModFix/>
          </a:blip>
          <a:stretch>
            <a:fillRect/>
          </a:stretch>
        </p:blipFill>
        <p:spPr>
          <a:xfrm>
            <a:off x="4198500" y="1460250"/>
            <a:ext cx="4526625" cy="3119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1000"/>
                                        <p:tgtEl>
                                          <p:spTgt spid="33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000"/>
                                        <p:tgtEl>
                                          <p:spTgt spid="33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This week overview</a:t>
            </a:r>
            <a:endParaRPr/>
          </a:p>
        </p:txBody>
      </p:sp>
      <p:sp>
        <p:nvSpPr>
          <p:cNvPr id="154" name="Google Shape;154;p16"/>
          <p:cNvSpPr txBox="1"/>
          <p:nvPr>
            <p:ph idx="1" type="body"/>
          </p:nvPr>
        </p:nvSpPr>
        <p:spPr>
          <a:xfrm>
            <a:off x="3115350" y="1307850"/>
            <a:ext cx="34032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What is HTML</a:t>
            </a:r>
            <a:endParaRPr/>
          </a:p>
          <a:p>
            <a:pPr indent="-311150" lvl="0" marL="457200" rtl="0" algn="l">
              <a:spcBef>
                <a:spcPts val="0"/>
              </a:spcBef>
              <a:spcAft>
                <a:spcPts val="0"/>
              </a:spcAft>
              <a:buSzPts val="1300"/>
              <a:buChar char="●"/>
            </a:pPr>
            <a:r>
              <a:rPr lang="en"/>
              <a:t>Brief  history of HTML</a:t>
            </a:r>
            <a:endParaRPr/>
          </a:p>
          <a:p>
            <a:pPr indent="-311150" lvl="0" marL="457200" rtl="0" algn="l">
              <a:spcBef>
                <a:spcPts val="0"/>
              </a:spcBef>
              <a:spcAft>
                <a:spcPts val="0"/>
              </a:spcAft>
              <a:buSzPts val="1300"/>
              <a:buChar char="●"/>
            </a:pPr>
            <a:r>
              <a:rPr lang="en"/>
              <a:t>Atom Text Editor</a:t>
            </a:r>
            <a:endParaRPr/>
          </a:p>
          <a:p>
            <a:pPr indent="-311150" lvl="0" marL="457200" rtl="0" algn="l">
              <a:spcBef>
                <a:spcPts val="0"/>
              </a:spcBef>
              <a:spcAft>
                <a:spcPts val="0"/>
              </a:spcAft>
              <a:buSzPts val="1300"/>
              <a:buChar char="●"/>
            </a:pPr>
            <a:r>
              <a:rPr lang="en"/>
              <a:t>Hello World HTML page</a:t>
            </a:r>
            <a:endParaRPr/>
          </a:p>
          <a:p>
            <a:pPr indent="-311150" lvl="0" marL="457200" rtl="0" algn="l">
              <a:spcBef>
                <a:spcPts val="0"/>
              </a:spcBef>
              <a:spcAft>
                <a:spcPts val="0"/>
              </a:spcAft>
              <a:buSzPts val="1300"/>
              <a:buChar char="●"/>
            </a:pPr>
            <a:r>
              <a:rPr lang="en"/>
              <a:t>HTML Tags</a:t>
            </a:r>
            <a:endParaRPr/>
          </a:p>
          <a:p>
            <a:pPr indent="-311150" lvl="0" marL="457200" rtl="0" algn="l">
              <a:spcBef>
                <a:spcPts val="0"/>
              </a:spcBef>
              <a:spcAft>
                <a:spcPts val="0"/>
              </a:spcAft>
              <a:buSzPts val="1300"/>
              <a:buChar char="●"/>
            </a:pPr>
            <a:r>
              <a:rPr lang="en"/>
              <a:t>Semantic HTML</a:t>
            </a:r>
            <a:endParaRPr/>
          </a:p>
          <a:p>
            <a:pPr indent="0" lvl="0" marL="0" rtl="0" algn="l">
              <a:spcBef>
                <a:spcPts val="16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the Internet Works</a:t>
            </a:r>
            <a:endParaRPr/>
          </a:p>
        </p:txBody>
      </p:sp>
      <p:sp>
        <p:nvSpPr>
          <p:cNvPr id="160" name="Google Shape;160;p17"/>
          <p:cNvSpPr txBox="1"/>
          <p:nvPr/>
        </p:nvSpPr>
        <p:spPr>
          <a:xfrm>
            <a:off x="4149975" y="4726725"/>
            <a:ext cx="11958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VIDEO LINK</a:t>
            </a:r>
            <a:endParaRPr/>
          </a:p>
        </p:txBody>
      </p:sp>
      <p:pic>
        <p:nvPicPr>
          <p:cNvPr descr="How does the Internet really work? This clip lets you ride shotgun with a packet of data—one of trillions involved in the trillions of Internet interactions that happen every second. Look deep beneath the surface of the most basic Internet transaction, and follow the packet as it flows from your fingertips, through circuits, wires, and cables, to a host server, and then back again, all in less than a second.&#10;&#10;Watch the Full Program Here: https://youtu.be/WkAwZmCm2Fs&#10;Original Program Date: June 2, 2012&#10;&#10;The World Science Festival gathers great minds in science and the arts to produce live and digital content that allows a broad general audience to engage with scientific discoveries. Our mission is to cultivate a general public informed by science, inspired by its wonder, convinced of its value, and prepared to engage with its implications for the future.&#10;&#10;Subscribe to our YouTube Channel for all the latest from WSF.&#10;Visit our Website: http://www.worldsciencefestival.com/&#10;Like us on Facebook: https://www.facebook.com/worldsciencefestival&#10;Follow us on twitter: https://twitter.com/WorldSciFest" id="161" name="Google Shape;161;p17" title="There and Back Again: A Packet's Tale. How Does the Internet Work?">
            <a:hlinkClick r:id="rId4"/>
          </p:cNvPr>
          <p:cNvPicPr preferRelativeResize="0"/>
          <p:nvPr/>
        </p:nvPicPr>
        <p:blipFill>
          <a:blip r:embed="rId5">
            <a:alphaModFix/>
          </a:blip>
          <a:stretch>
            <a:fillRect/>
          </a:stretch>
        </p:blipFill>
        <p:spPr>
          <a:xfrm>
            <a:off x="2530950" y="1307850"/>
            <a:ext cx="4572000" cy="3429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What is it?</a:t>
            </a:r>
            <a:endParaRPr/>
          </a:p>
        </p:txBody>
      </p:sp>
      <p:sp>
        <p:nvSpPr>
          <p:cNvPr id="167" name="Google Shape;167;p18"/>
          <p:cNvSpPr txBox="1"/>
          <p:nvPr>
            <p:ph idx="1" type="body"/>
          </p:nvPr>
        </p:nvSpPr>
        <p:spPr>
          <a:xfrm>
            <a:off x="1297500" y="1116150"/>
            <a:ext cx="7038900" cy="3870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Hyper Text Markup Language</a:t>
            </a:r>
            <a:endParaRPr/>
          </a:p>
          <a:p>
            <a:pPr indent="-311150" lvl="0" marL="457200" rtl="0" algn="l">
              <a:spcBef>
                <a:spcPts val="0"/>
              </a:spcBef>
              <a:spcAft>
                <a:spcPts val="0"/>
              </a:spcAft>
              <a:buSzPts val="1300"/>
              <a:buChar char="●"/>
            </a:pPr>
            <a:r>
              <a:rPr b="1" lang="en"/>
              <a:t>NOT</a:t>
            </a:r>
            <a:r>
              <a:rPr lang="en"/>
              <a:t> a programming </a:t>
            </a:r>
            <a:r>
              <a:rPr lang="en"/>
              <a:t>language</a:t>
            </a:r>
            <a:endParaRPr/>
          </a:p>
          <a:p>
            <a:pPr indent="-311150" lvl="0" marL="457200" rtl="0" algn="l">
              <a:spcBef>
                <a:spcPts val="0"/>
              </a:spcBef>
              <a:spcAft>
                <a:spcPts val="0"/>
              </a:spcAft>
              <a:buSzPts val="1300"/>
              <a:buChar char="●"/>
            </a:pPr>
            <a:r>
              <a:rPr lang="en"/>
              <a:t>Foundation for building websites</a:t>
            </a:r>
            <a:endParaRPr/>
          </a:p>
          <a:p>
            <a:pPr indent="-311150" lvl="0" marL="457200" rtl="0" algn="l">
              <a:spcBef>
                <a:spcPts val="0"/>
              </a:spcBef>
              <a:spcAft>
                <a:spcPts val="0"/>
              </a:spcAft>
              <a:buSzPts val="1300"/>
              <a:buChar char="●"/>
            </a:pPr>
            <a:r>
              <a:rPr lang="en"/>
              <a:t>The driver of content </a:t>
            </a:r>
            <a:r>
              <a:rPr b="1" lang="en"/>
              <a:t>NOT </a:t>
            </a:r>
            <a:r>
              <a:rPr lang="en"/>
              <a:t>presentation</a:t>
            </a:r>
            <a:endParaRPr/>
          </a:p>
          <a:p>
            <a:pPr indent="-298450" lvl="1" marL="914400" rtl="0" algn="l">
              <a:spcBef>
                <a:spcPts val="0"/>
              </a:spcBef>
              <a:spcAft>
                <a:spcPts val="0"/>
              </a:spcAft>
              <a:buSzPts val="1100"/>
              <a:buChar char="○"/>
            </a:pPr>
            <a:r>
              <a:rPr lang="en" sz="1300"/>
              <a:t>HTML doesn’t define how things look, that’s for CSS</a:t>
            </a:r>
            <a:endParaRPr/>
          </a:p>
          <a:p>
            <a:pPr indent="-311150" lvl="0" marL="457200" rtl="0" algn="l">
              <a:spcBef>
                <a:spcPts val="0"/>
              </a:spcBef>
              <a:spcAft>
                <a:spcPts val="0"/>
              </a:spcAft>
              <a:buSzPts val="1300"/>
              <a:buChar char="●"/>
            </a:pPr>
            <a:r>
              <a:rPr lang="en"/>
              <a:t>Meant to be accessible</a:t>
            </a:r>
            <a:endParaRPr/>
          </a:p>
          <a:p>
            <a:pPr indent="-311150" lvl="0" marL="457200" rtl="0" algn="l">
              <a:spcBef>
                <a:spcPts val="0"/>
              </a:spcBef>
              <a:spcAft>
                <a:spcPts val="0"/>
              </a:spcAft>
              <a:buSzPts val="1300"/>
              <a:buChar char="●"/>
            </a:pPr>
            <a:r>
              <a:rPr lang="en"/>
              <a:t>Web Browsers are designed to render HTML for users</a:t>
            </a:r>
            <a:endParaRPr/>
          </a:p>
          <a:p>
            <a:pPr indent="-311150" lvl="0" marL="457200" rtl="0" algn="l">
              <a:spcBef>
                <a:spcPts val="0"/>
              </a:spcBef>
              <a:spcAft>
                <a:spcPts val="0"/>
              </a:spcAft>
              <a:buSzPts val="1300"/>
              <a:buChar char="●"/>
            </a:pPr>
            <a:r>
              <a:rPr lang="en"/>
              <a:t>Files must end in .html</a:t>
            </a:r>
            <a:endParaRPr/>
          </a:p>
          <a:p>
            <a:pPr indent="-311150" lvl="0" marL="457200" rtl="0" algn="l">
              <a:spcBef>
                <a:spcPts val="0"/>
              </a:spcBef>
              <a:spcAft>
                <a:spcPts val="0"/>
              </a:spcAft>
              <a:buSzPts val="1300"/>
              <a:buChar char="●"/>
            </a:pPr>
            <a:r>
              <a:rPr b="1" lang="en"/>
              <a:t>“index.html”</a:t>
            </a:r>
            <a:r>
              <a:rPr lang="en"/>
              <a:t> is the root or homepage</a:t>
            </a:r>
            <a:endParaRPr/>
          </a:p>
          <a:p>
            <a:pPr indent="-311150" lvl="0" marL="457200" rtl="0" algn="l">
              <a:spcBef>
                <a:spcPts val="0"/>
              </a:spcBef>
              <a:spcAft>
                <a:spcPts val="0"/>
              </a:spcAft>
              <a:buSzPts val="1300"/>
              <a:buChar char="●"/>
            </a:pPr>
            <a:r>
              <a:rPr lang="en"/>
              <a:t>HTML is a text document containing “markup”.</a:t>
            </a:r>
            <a:endParaRPr/>
          </a:p>
          <a:p>
            <a:pPr indent="-298450" lvl="1" marL="914400" rtl="0" algn="l">
              <a:spcBef>
                <a:spcPts val="0"/>
              </a:spcBef>
              <a:spcAft>
                <a:spcPts val="0"/>
              </a:spcAft>
              <a:buSzPts val="1100"/>
              <a:buChar char="○"/>
            </a:pPr>
            <a:r>
              <a:rPr lang="en"/>
              <a:t>Markup describes the meaning</a:t>
            </a:r>
            <a:endParaRPr/>
          </a:p>
          <a:p>
            <a:pPr indent="-298450" lvl="1" marL="914400" rtl="0" algn="l">
              <a:spcBef>
                <a:spcPts val="0"/>
              </a:spcBef>
              <a:spcAft>
                <a:spcPts val="0"/>
              </a:spcAft>
              <a:buSzPts val="1100"/>
              <a:buChar char="○"/>
            </a:pPr>
            <a:r>
              <a:rPr lang="en"/>
              <a:t>Meaning is the Semantics</a:t>
            </a:r>
            <a:endParaRPr/>
          </a:p>
          <a:p>
            <a:pPr indent="-311150" lvl="0" marL="457200" rtl="0" algn="l">
              <a:spcBef>
                <a:spcPts val="0"/>
              </a:spcBef>
              <a:spcAft>
                <a:spcPts val="0"/>
              </a:spcAft>
              <a:buSzPts val="1300"/>
              <a:buChar char="●"/>
            </a:pPr>
            <a:r>
              <a:rPr lang="en"/>
              <a:t>HTML is a requirement</a:t>
            </a:r>
            <a:endParaRPr/>
          </a:p>
          <a:p>
            <a:pPr indent="-298450" lvl="1" marL="914400" rtl="0" algn="l">
              <a:spcBef>
                <a:spcPts val="0"/>
              </a:spcBef>
              <a:spcAft>
                <a:spcPts val="0"/>
              </a:spcAft>
              <a:buSzPts val="1100"/>
              <a:buChar char="○"/>
            </a:pPr>
            <a:r>
              <a:rPr lang="en"/>
              <a:t>New front end frameworks like Angular and ReactJS require HTML but in different ways</a:t>
            </a:r>
            <a:endParaRPr/>
          </a:p>
          <a:p>
            <a:pPr indent="-298450" lvl="2" marL="1371600" rtl="0" algn="l">
              <a:spcBef>
                <a:spcPts val="0"/>
              </a:spcBef>
              <a:spcAft>
                <a:spcPts val="0"/>
              </a:spcAft>
              <a:buSzPts val="1100"/>
              <a:buChar char="■"/>
            </a:pPr>
            <a:r>
              <a:rPr lang="en" u="sng">
                <a:solidFill>
                  <a:schemeClr val="accent5"/>
                </a:solidFill>
                <a:hlinkClick r:id="rId3"/>
              </a:rPr>
              <a:t>Angular Example</a:t>
            </a:r>
            <a:endParaRPr/>
          </a:p>
          <a:p>
            <a:pPr indent="-298450" lvl="2" marL="1371600" rtl="0" algn="l">
              <a:spcBef>
                <a:spcPts val="0"/>
              </a:spcBef>
              <a:spcAft>
                <a:spcPts val="0"/>
              </a:spcAft>
              <a:buSzPts val="1100"/>
              <a:buChar char="■"/>
            </a:pPr>
            <a:r>
              <a:rPr lang="en" u="sng">
                <a:solidFill>
                  <a:schemeClr val="accent5"/>
                </a:solidFill>
                <a:hlinkClick r:id="rId4"/>
              </a:rPr>
              <a:t>React Example</a:t>
            </a:r>
            <a:endParaRPr/>
          </a:p>
          <a:p>
            <a:pPr indent="-298450" lvl="2" marL="1371600" rtl="0" algn="l">
              <a:spcBef>
                <a:spcPts val="0"/>
              </a:spcBef>
              <a:spcAft>
                <a:spcPts val="0"/>
              </a:spcAft>
              <a:buSzPts val="1100"/>
              <a:buChar char="■"/>
            </a:pPr>
            <a:r>
              <a:rPr lang="en" u="sng">
                <a:solidFill>
                  <a:schemeClr val="accent5"/>
                </a:solidFill>
                <a:hlinkClick r:id="rId5"/>
              </a:rPr>
              <a:t>Ruby on Rails Example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HTML: </a:t>
            </a:r>
            <a:r>
              <a:rPr lang="en"/>
              <a:t>Web Pages</a:t>
            </a:r>
            <a:endParaRPr/>
          </a:p>
        </p:txBody>
      </p:sp>
      <p:sp>
        <p:nvSpPr>
          <p:cNvPr id="173" name="Google Shape;173;p19"/>
          <p:cNvSpPr txBox="1"/>
          <p:nvPr>
            <p:ph idx="1" type="body"/>
          </p:nvPr>
        </p:nvSpPr>
        <p:spPr>
          <a:xfrm>
            <a:off x="1171725" y="1307850"/>
            <a:ext cx="7038900" cy="3469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 </a:t>
            </a:r>
            <a:r>
              <a:rPr lang="en"/>
              <a:t>web page</a:t>
            </a:r>
            <a:r>
              <a:rPr lang="en"/>
              <a:t> consists of 3 primary components</a:t>
            </a:r>
            <a:endParaRPr/>
          </a:p>
          <a:p>
            <a:pPr indent="-298450" lvl="1" marL="914400" rtl="0" algn="l">
              <a:spcBef>
                <a:spcPts val="0"/>
              </a:spcBef>
              <a:spcAft>
                <a:spcPts val="0"/>
              </a:spcAft>
              <a:buSzPts val="1100"/>
              <a:buChar char="○"/>
            </a:pPr>
            <a:r>
              <a:rPr lang="en"/>
              <a:t>Text Content - bare text that tells the user what your page or site is about</a:t>
            </a:r>
            <a:endParaRPr/>
          </a:p>
          <a:p>
            <a:pPr indent="-298450" lvl="1" marL="914400" rtl="0" algn="l">
              <a:spcBef>
                <a:spcPts val="0"/>
              </a:spcBef>
              <a:spcAft>
                <a:spcPts val="0"/>
              </a:spcAft>
              <a:buSzPts val="1100"/>
              <a:buChar char="○"/>
            </a:pPr>
            <a:r>
              <a:rPr lang="en"/>
              <a:t>References to other files - items such as images, audio, video files or other HTML files</a:t>
            </a:r>
            <a:endParaRPr/>
          </a:p>
          <a:p>
            <a:pPr indent="-298450" lvl="2" marL="1371600" rtl="0" algn="l">
              <a:spcBef>
                <a:spcPts val="0"/>
              </a:spcBef>
              <a:spcAft>
                <a:spcPts val="0"/>
              </a:spcAft>
              <a:buSzPts val="1100"/>
              <a:buChar char="■"/>
            </a:pPr>
            <a:r>
              <a:rPr lang="en"/>
              <a:t>Assets - JavaScripts or CSS files</a:t>
            </a:r>
            <a:endParaRPr/>
          </a:p>
          <a:p>
            <a:pPr indent="-298450" lvl="1" marL="914400" rtl="0" algn="l">
              <a:spcBef>
                <a:spcPts val="0"/>
              </a:spcBef>
              <a:spcAft>
                <a:spcPts val="0"/>
              </a:spcAft>
              <a:buSzPts val="1100"/>
              <a:buChar char="○"/>
            </a:pPr>
            <a:r>
              <a:rPr lang="en"/>
              <a:t>Markup - HTML Elements</a:t>
            </a:r>
            <a:endParaRPr/>
          </a:p>
          <a:p>
            <a:pPr indent="-311150" lvl="0" marL="457200" rtl="0" algn="l">
              <a:spcBef>
                <a:spcPts val="0"/>
              </a:spcBef>
              <a:spcAft>
                <a:spcPts val="0"/>
              </a:spcAft>
              <a:buSzPts val="1300"/>
              <a:buChar char="●"/>
            </a:pPr>
            <a:r>
              <a:rPr lang="en"/>
              <a:t>These files are all saved as text so they can be universally read by browsers</a:t>
            </a:r>
            <a:endParaRPr/>
          </a:p>
          <a:p>
            <a:pPr indent="-311150" lvl="0" marL="457200" rtl="0" algn="l">
              <a:spcBef>
                <a:spcPts val="0"/>
              </a:spcBef>
              <a:spcAft>
                <a:spcPts val="0"/>
              </a:spcAft>
              <a:buSzPts val="1300"/>
              <a:buChar char="●"/>
            </a:pPr>
            <a:r>
              <a:rPr lang="en"/>
              <a:t>There is other information contained in the files not viewable by users</a:t>
            </a:r>
            <a:endParaRPr/>
          </a:p>
          <a:p>
            <a:pPr indent="-298450" lvl="1" marL="914400" rtl="0" algn="l">
              <a:spcBef>
                <a:spcPts val="0"/>
              </a:spcBef>
              <a:spcAft>
                <a:spcPts val="0"/>
              </a:spcAft>
              <a:buSzPts val="1100"/>
              <a:buChar char="○"/>
            </a:pPr>
            <a:r>
              <a:rPr lang="en"/>
              <a:t>Content in the &lt;head&gt;...&lt;/head&gt;</a:t>
            </a:r>
            <a:endParaRPr/>
          </a:p>
          <a:p>
            <a:pPr indent="-298450" lvl="1" marL="914400" rtl="0" algn="l">
              <a:spcBef>
                <a:spcPts val="0"/>
              </a:spcBef>
              <a:spcAft>
                <a:spcPts val="0"/>
              </a:spcAft>
              <a:buSzPts val="1100"/>
              <a:buChar char="○"/>
            </a:pPr>
            <a:r>
              <a:rPr lang="en"/>
              <a:t>The &lt;head&gt; contains character encoding usually UTF-8 and other information for the browser and search engines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0"/>
          <p:cNvSpPr txBox="1"/>
          <p:nvPr>
            <p:ph type="title"/>
          </p:nvPr>
        </p:nvSpPr>
        <p:spPr>
          <a:xfrm>
            <a:off x="1297500" y="393750"/>
            <a:ext cx="7038900" cy="53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PUPPIES!!!!</a:t>
            </a:r>
            <a:endParaRPr/>
          </a:p>
        </p:txBody>
      </p:sp>
      <p:pic>
        <p:nvPicPr>
          <p:cNvPr id="179" name="Google Shape;179;p20"/>
          <p:cNvPicPr preferRelativeResize="0"/>
          <p:nvPr/>
        </p:nvPicPr>
        <p:blipFill>
          <a:blip r:embed="rId3">
            <a:alphaModFix/>
          </a:blip>
          <a:stretch>
            <a:fillRect/>
          </a:stretch>
        </p:blipFill>
        <p:spPr>
          <a:xfrm>
            <a:off x="2519588" y="1038675"/>
            <a:ext cx="4104825" cy="4104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21"/>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History of HTML</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